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66" r:id="rId2"/>
    <p:sldId id="265" r:id="rId3"/>
    <p:sldId id="256" r:id="rId4"/>
    <p:sldId id="257" r:id="rId5"/>
    <p:sldId id="258" r:id="rId6"/>
    <p:sldId id="370"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19" r:id="rId38"/>
    <p:sldId id="438" r:id="rId39"/>
    <p:sldId id="409" r:id="rId40"/>
    <p:sldId id="410" r:id="rId41"/>
    <p:sldId id="411" r:id="rId42"/>
    <p:sldId id="412" r:id="rId43"/>
    <p:sldId id="413" r:id="rId44"/>
    <p:sldId id="414" r:id="rId45"/>
    <p:sldId id="415" r:id="rId46"/>
    <p:sldId id="416" r:id="rId47"/>
    <p:sldId id="417" r:id="rId48"/>
    <p:sldId id="418"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20" r:id="rId67"/>
    <p:sldId id="439"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464" r:id="rId93"/>
    <p:sldId id="465" r:id="rId94"/>
    <p:sldId id="466" r:id="rId95"/>
    <p:sldId id="467" r:id="rId96"/>
    <p:sldId id="468" r:id="rId97"/>
    <p:sldId id="469" r:id="rId98"/>
    <p:sldId id="470" r:id="rId99"/>
    <p:sldId id="471" r:id="rId100"/>
    <p:sldId id="472" r:id="rId101"/>
    <p:sldId id="473" r:id="rId102"/>
    <p:sldId id="474" r:id="rId103"/>
    <p:sldId id="475" r:id="rId104"/>
    <p:sldId id="476" r:id="rId105"/>
    <p:sldId id="477" r:id="rId106"/>
    <p:sldId id="259" r:id="rId107"/>
    <p:sldId id="371" r:id="rId108"/>
    <p:sldId id="372" r:id="rId109"/>
    <p:sldId id="260" r:id="rId110"/>
    <p:sldId id="373" r:id="rId111"/>
    <p:sldId id="261" r:id="rId112"/>
    <p:sldId id="374" r:id="rId113"/>
    <p:sldId id="375" r:id="rId114"/>
    <p:sldId id="262" r:id="rId115"/>
    <p:sldId id="376" r:id="rId116"/>
    <p:sldId id="377" r:id="rId117"/>
    <p:sldId id="263" r:id="rId118"/>
    <p:sldId id="378" r:id="rId119"/>
    <p:sldId id="264" r:id="rId120"/>
    <p:sldId id="267" r:id="rId121"/>
    <p:sldId id="268" r:id="rId122"/>
    <p:sldId id="269" r:id="rId123"/>
  </p:sldIdLst>
  <p:sldSz cx="12192000" cy="6858000"/>
  <p:notesSz cx="6858000" cy="9144000"/>
  <p:defaultText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15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F35F83-8552-453D-9A5F-006920100BFC}" type="datetimeFigureOut">
              <a:rPr lang="en-150" smtClean="0"/>
              <a:t>30/09/2024</a:t>
            </a:fld>
            <a:endParaRPr lang="en-15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15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15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0F750-FC2B-4164-841A-2146A62CF38D}" type="slidenum">
              <a:rPr lang="en-150" smtClean="0"/>
              <a:t>‹#›</a:t>
            </a:fld>
            <a:endParaRPr lang="en-150"/>
          </a:p>
        </p:txBody>
      </p:sp>
    </p:spTree>
    <p:extLst>
      <p:ext uri="{BB962C8B-B14F-4D97-AF65-F5344CB8AC3E}">
        <p14:creationId xmlns:p14="http://schemas.microsoft.com/office/powerpoint/2010/main" val="1020257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chart, which compares the size of each component</a:t>
            </a:r>
            <a:endParaRPr lang="en-150" dirty="0"/>
          </a:p>
        </p:txBody>
      </p:sp>
      <p:sp>
        <p:nvSpPr>
          <p:cNvPr id="4" name="Slide Number Placeholder 3"/>
          <p:cNvSpPr>
            <a:spLocks noGrp="1"/>
          </p:cNvSpPr>
          <p:nvPr>
            <p:ph type="sldNum" sz="quarter" idx="5"/>
          </p:nvPr>
        </p:nvSpPr>
        <p:spPr/>
        <p:txBody>
          <a:bodyPr/>
          <a:lstStyle/>
          <a:p>
            <a:fld id="{75D0F750-FC2B-4164-841A-2146A62CF38D}" type="slidenum">
              <a:rPr lang="en-150" smtClean="0"/>
              <a:t>15</a:t>
            </a:fld>
            <a:endParaRPr lang="en-150"/>
          </a:p>
        </p:txBody>
      </p:sp>
    </p:spTree>
    <p:extLst>
      <p:ext uri="{BB962C8B-B14F-4D97-AF65-F5344CB8AC3E}">
        <p14:creationId xmlns:p14="http://schemas.microsoft.com/office/powerpoint/2010/main" val="220680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1114"/>
                </a:solidFill>
                <a:effectLst/>
                <a:latin typeface="Source Sans Pro" panose="020B0503030403020204" pitchFamily="34" charset="0"/>
              </a:rPr>
              <a:t>a </a:t>
            </a:r>
            <a:r>
              <a:rPr lang="en-US" b="0" i="0" dirty="0" err="1">
                <a:solidFill>
                  <a:srgbClr val="0F1114"/>
                </a:solidFill>
                <a:effectLst/>
                <a:latin typeface="Source Sans Pro" panose="020B0503030403020204" pitchFamily="34" charset="0"/>
              </a:rPr>
              <a:t>treemap</a:t>
            </a:r>
            <a:r>
              <a:rPr lang="en-US" b="0" i="0" dirty="0">
                <a:solidFill>
                  <a:srgbClr val="0F1114"/>
                </a:solidFill>
                <a:effectLst/>
                <a:latin typeface="Source Sans Pro" panose="020B0503030403020204" pitchFamily="34" charset="0"/>
              </a:rPr>
              <a:t>, which displays hierarchy data</a:t>
            </a:r>
            <a:endParaRPr lang="en-150" dirty="0"/>
          </a:p>
        </p:txBody>
      </p:sp>
      <p:sp>
        <p:nvSpPr>
          <p:cNvPr id="4" name="Slide Number Placeholder 3"/>
          <p:cNvSpPr>
            <a:spLocks noGrp="1"/>
          </p:cNvSpPr>
          <p:nvPr>
            <p:ph type="sldNum" sz="quarter" idx="5"/>
          </p:nvPr>
        </p:nvSpPr>
        <p:spPr/>
        <p:txBody>
          <a:bodyPr/>
          <a:lstStyle/>
          <a:p>
            <a:fld id="{75D0F750-FC2B-4164-841A-2146A62CF38D}" type="slidenum">
              <a:rPr lang="en-150" smtClean="0"/>
              <a:t>16</a:t>
            </a:fld>
            <a:endParaRPr lang="en-150"/>
          </a:p>
        </p:txBody>
      </p:sp>
    </p:spTree>
    <p:extLst>
      <p:ext uri="{BB962C8B-B14F-4D97-AF65-F5344CB8AC3E}">
        <p14:creationId xmlns:p14="http://schemas.microsoft.com/office/powerpoint/2010/main" val="134106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1114"/>
                </a:solidFill>
                <a:effectLst/>
                <a:latin typeface="Source Sans Pro" panose="020B0503030403020204" pitchFamily="34" charset="0"/>
              </a:rPr>
              <a:t>a line chart, which plots a series of data points over time</a:t>
            </a:r>
            <a:endParaRPr lang="en-150" dirty="0"/>
          </a:p>
        </p:txBody>
      </p:sp>
      <p:sp>
        <p:nvSpPr>
          <p:cNvPr id="4" name="Slide Number Placeholder 3"/>
          <p:cNvSpPr>
            <a:spLocks noGrp="1"/>
          </p:cNvSpPr>
          <p:nvPr>
            <p:ph type="sldNum" sz="quarter" idx="5"/>
          </p:nvPr>
        </p:nvSpPr>
        <p:spPr/>
        <p:txBody>
          <a:bodyPr/>
          <a:lstStyle/>
          <a:p>
            <a:fld id="{75D0F750-FC2B-4164-841A-2146A62CF38D}" type="slidenum">
              <a:rPr lang="en-150" smtClean="0"/>
              <a:t>17</a:t>
            </a:fld>
            <a:endParaRPr lang="en-150"/>
          </a:p>
        </p:txBody>
      </p:sp>
    </p:spTree>
    <p:extLst>
      <p:ext uri="{BB962C8B-B14F-4D97-AF65-F5344CB8AC3E}">
        <p14:creationId xmlns:p14="http://schemas.microsoft.com/office/powerpoint/2010/main" val="3195976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OpenSans"/>
              </a:rPr>
              <a:t>a map chart, which displays data by location. </a:t>
            </a:r>
          </a:p>
          <a:p>
            <a:pPr algn="l"/>
            <a:r>
              <a:rPr lang="en-US" b="0" i="0" dirty="0">
                <a:solidFill>
                  <a:srgbClr val="333333"/>
                </a:solidFill>
                <a:effectLst/>
                <a:latin typeface="OpenSans"/>
              </a:rPr>
              <a:t>Map charts can also be applied to other locations like websites.</a:t>
            </a:r>
          </a:p>
          <a:p>
            <a:endParaRPr lang="en-150" dirty="0"/>
          </a:p>
        </p:txBody>
      </p:sp>
      <p:sp>
        <p:nvSpPr>
          <p:cNvPr id="4" name="Slide Number Placeholder 3"/>
          <p:cNvSpPr>
            <a:spLocks noGrp="1"/>
          </p:cNvSpPr>
          <p:nvPr>
            <p:ph type="sldNum" sz="quarter" idx="5"/>
          </p:nvPr>
        </p:nvSpPr>
        <p:spPr/>
        <p:txBody>
          <a:bodyPr/>
          <a:lstStyle/>
          <a:p>
            <a:fld id="{75D0F750-FC2B-4164-841A-2146A62CF38D}" type="slidenum">
              <a:rPr lang="en-150" smtClean="0"/>
              <a:t>18</a:t>
            </a:fld>
            <a:endParaRPr lang="en-150"/>
          </a:p>
        </p:txBody>
      </p:sp>
    </p:spTree>
    <p:extLst>
      <p:ext uri="{BB962C8B-B14F-4D97-AF65-F5344CB8AC3E}">
        <p14:creationId xmlns:p14="http://schemas.microsoft.com/office/powerpoint/2010/main" val="200930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CB08-8FCE-5ED7-5C87-B3EC4CE97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150"/>
          </a:p>
        </p:txBody>
      </p:sp>
      <p:sp>
        <p:nvSpPr>
          <p:cNvPr id="3" name="Subtitle 2">
            <a:extLst>
              <a:ext uri="{FF2B5EF4-FFF2-40B4-BE49-F238E27FC236}">
                <a16:creationId xmlns:a16="http://schemas.microsoft.com/office/drawing/2014/main" id="{77CA93FD-1B02-D257-BB4E-79E88ED9C9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150"/>
          </a:p>
        </p:txBody>
      </p:sp>
      <p:sp>
        <p:nvSpPr>
          <p:cNvPr id="4" name="Date Placeholder 3">
            <a:extLst>
              <a:ext uri="{FF2B5EF4-FFF2-40B4-BE49-F238E27FC236}">
                <a16:creationId xmlns:a16="http://schemas.microsoft.com/office/drawing/2014/main" id="{8F3884E0-4020-636D-8F36-CB7B0F903D00}"/>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5" name="Footer Placeholder 4">
            <a:extLst>
              <a:ext uri="{FF2B5EF4-FFF2-40B4-BE49-F238E27FC236}">
                <a16:creationId xmlns:a16="http://schemas.microsoft.com/office/drawing/2014/main" id="{F18C18CF-92AF-2CC4-6C53-325BEA756A79}"/>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229F1F71-2E9B-D36C-4C14-D1B5680F73A1}"/>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1795676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C82B-7F35-7BF2-650E-143F9F616E1C}"/>
              </a:ext>
            </a:extLst>
          </p:cNvPr>
          <p:cNvSpPr>
            <a:spLocks noGrp="1"/>
          </p:cNvSpPr>
          <p:nvPr>
            <p:ph type="title"/>
          </p:nvPr>
        </p:nvSpPr>
        <p:spPr/>
        <p:txBody>
          <a:bodyPr/>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F3FE2F19-CDFA-3CFD-2761-35E00346FB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A9E3137F-44DC-6718-C7E1-B59B617F3E5E}"/>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5" name="Footer Placeholder 4">
            <a:extLst>
              <a:ext uri="{FF2B5EF4-FFF2-40B4-BE49-F238E27FC236}">
                <a16:creationId xmlns:a16="http://schemas.microsoft.com/office/drawing/2014/main" id="{A8FC4D4F-57EB-314E-3E61-6FAADC512BF9}"/>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6E2860A9-0AC6-C15A-2812-A473C1121F98}"/>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291601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B64A40-7B1A-23F6-6DE8-E179EBEB45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625AB257-3A56-3A3E-5928-B2DE8D197E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DDEB1C62-DAE3-91B4-C91D-68AB315284E1}"/>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5" name="Footer Placeholder 4">
            <a:extLst>
              <a:ext uri="{FF2B5EF4-FFF2-40B4-BE49-F238E27FC236}">
                <a16:creationId xmlns:a16="http://schemas.microsoft.com/office/drawing/2014/main" id="{13472F7D-71DF-5134-5129-D945F2022B51}"/>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287995D2-D9E5-532E-AF37-2B2405CA31A3}"/>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7267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B914-710B-6E2F-2D52-8DE76F24CD4B}"/>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1852D793-A40C-C50D-1226-A56D20B5E2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D6ADDB29-6C1F-C99C-6301-5EBF370C6B39}"/>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5" name="Footer Placeholder 4">
            <a:extLst>
              <a:ext uri="{FF2B5EF4-FFF2-40B4-BE49-F238E27FC236}">
                <a16:creationId xmlns:a16="http://schemas.microsoft.com/office/drawing/2014/main" id="{B92049FB-56B8-3784-B8DC-F35384F10516}"/>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04A44A49-4976-A002-3487-BE4E44387169}"/>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2288772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91E1-0F64-E41E-0B4E-A79CCEDD3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150"/>
          </a:p>
        </p:txBody>
      </p:sp>
      <p:sp>
        <p:nvSpPr>
          <p:cNvPr id="3" name="Text Placeholder 2">
            <a:extLst>
              <a:ext uri="{FF2B5EF4-FFF2-40B4-BE49-F238E27FC236}">
                <a16:creationId xmlns:a16="http://schemas.microsoft.com/office/drawing/2014/main" id="{D24E1CA3-C2FD-D63D-1D8F-C20BC95432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B49613-0E17-7BEA-C174-AD382BB05D31}"/>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5" name="Footer Placeholder 4">
            <a:extLst>
              <a:ext uri="{FF2B5EF4-FFF2-40B4-BE49-F238E27FC236}">
                <a16:creationId xmlns:a16="http://schemas.microsoft.com/office/drawing/2014/main" id="{D45B96BA-5480-1D81-FE7B-F5E788CD7B7B}"/>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A8969060-3334-56FB-4A66-41C2EF873A56}"/>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1802331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C500-C949-F583-8710-E034BF15F735}"/>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8734CE5F-FAE3-20DA-EFC8-48F997D0CA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Content Placeholder 3">
            <a:extLst>
              <a:ext uri="{FF2B5EF4-FFF2-40B4-BE49-F238E27FC236}">
                <a16:creationId xmlns:a16="http://schemas.microsoft.com/office/drawing/2014/main" id="{AC7B11E0-BB29-AF3B-3147-DE96F87B6B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Date Placeholder 4">
            <a:extLst>
              <a:ext uri="{FF2B5EF4-FFF2-40B4-BE49-F238E27FC236}">
                <a16:creationId xmlns:a16="http://schemas.microsoft.com/office/drawing/2014/main" id="{BDA88F52-C004-3F6D-114A-F6ECB1FB7B25}"/>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6" name="Footer Placeholder 5">
            <a:extLst>
              <a:ext uri="{FF2B5EF4-FFF2-40B4-BE49-F238E27FC236}">
                <a16:creationId xmlns:a16="http://schemas.microsoft.com/office/drawing/2014/main" id="{7D423633-9448-E157-C7C6-911D032E6946}"/>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11A734D7-19DD-7B5B-C745-ABFAA6ACB1E3}"/>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3583592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A91E-D80C-3FDF-B4BA-340526AD03E1}"/>
              </a:ext>
            </a:extLst>
          </p:cNvPr>
          <p:cNvSpPr>
            <a:spLocks noGrp="1"/>
          </p:cNvSpPr>
          <p:nvPr>
            <p:ph type="title"/>
          </p:nvPr>
        </p:nvSpPr>
        <p:spPr>
          <a:xfrm>
            <a:off x="839788" y="365125"/>
            <a:ext cx="10515600" cy="1325563"/>
          </a:xfrm>
        </p:spPr>
        <p:txBody>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5B4D0B13-4575-CB77-426C-28459FC9D6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43EA6E-C736-4448-31A3-4A1A7F9129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Text Placeholder 4">
            <a:extLst>
              <a:ext uri="{FF2B5EF4-FFF2-40B4-BE49-F238E27FC236}">
                <a16:creationId xmlns:a16="http://schemas.microsoft.com/office/drawing/2014/main" id="{09D82A2C-1465-66BA-18B1-06847E4A07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0A3FE2-13F5-3A50-8E5F-1763C2489F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7" name="Date Placeholder 6">
            <a:extLst>
              <a:ext uri="{FF2B5EF4-FFF2-40B4-BE49-F238E27FC236}">
                <a16:creationId xmlns:a16="http://schemas.microsoft.com/office/drawing/2014/main" id="{E652EAB5-3A59-2F50-6604-31F3E2B252F9}"/>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8" name="Footer Placeholder 7">
            <a:extLst>
              <a:ext uri="{FF2B5EF4-FFF2-40B4-BE49-F238E27FC236}">
                <a16:creationId xmlns:a16="http://schemas.microsoft.com/office/drawing/2014/main" id="{E9DBDA4B-95BF-09B2-D543-2535B49FED9D}"/>
              </a:ext>
            </a:extLst>
          </p:cNvPr>
          <p:cNvSpPr>
            <a:spLocks noGrp="1"/>
          </p:cNvSpPr>
          <p:nvPr>
            <p:ph type="ftr" sz="quarter" idx="11"/>
          </p:nvPr>
        </p:nvSpPr>
        <p:spPr/>
        <p:txBody>
          <a:bodyPr/>
          <a:lstStyle/>
          <a:p>
            <a:endParaRPr lang="en-150"/>
          </a:p>
        </p:txBody>
      </p:sp>
      <p:sp>
        <p:nvSpPr>
          <p:cNvPr id="9" name="Slide Number Placeholder 8">
            <a:extLst>
              <a:ext uri="{FF2B5EF4-FFF2-40B4-BE49-F238E27FC236}">
                <a16:creationId xmlns:a16="http://schemas.microsoft.com/office/drawing/2014/main" id="{7EEA3A87-B69B-C0A9-3D82-70F8868679FD}"/>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105680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11A2-E787-8467-EE78-E64004CAA3BB}"/>
              </a:ext>
            </a:extLst>
          </p:cNvPr>
          <p:cNvSpPr>
            <a:spLocks noGrp="1"/>
          </p:cNvSpPr>
          <p:nvPr>
            <p:ph type="title"/>
          </p:nvPr>
        </p:nvSpPr>
        <p:spPr/>
        <p:txBody>
          <a:bodyPr/>
          <a:lstStyle/>
          <a:p>
            <a:r>
              <a:rPr lang="en-US"/>
              <a:t>Click to edit Master title style</a:t>
            </a:r>
            <a:endParaRPr lang="en-150"/>
          </a:p>
        </p:txBody>
      </p:sp>
      <p:sp>
        <p:nvSpPr>
          <p:cNvPr id="3" name="Date Placeholder 2">
            <a:extLst>
              <a:ext uri="{FF2B5EF4-FFF2-40B4-BE49-F238E27FC236}">
                <a16:creationId xmlns:a16="http://schemas.microsoft.com/office/drawing/2014/main" id="{1797B2F8-7758-0F7B-03E2-B840FA8E3337}"/>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4" name="Footer Placeholder 3">
            <a:extLst>
              <a:ext uri="{FF2B5EF4-FFF2-40B4-BE49-F238E27FC236}">
                <a16:creationId xmlns:a16="http://schemas.microsoft.com/office/drawing/2014/main" id="{926CF686-374C-7286-18D9-9A3C5E1EEF8C}"/>
              </a:ext>
            </a:extLst>
          </p:cNvPr>
          <p:cNvSpPr>
            <a:spLocks noGrp="1"/>
          </p:cNvSpPr>
          <p:nvPr>
            <p:ph type="ftr" sz="quarter" idx="11"/>
          </p:nvPr>
        </p:nvSpPr>
        <p:spPr/>
        <p:txBody>
          <a:bodyPr/>
          <a:lstStyle/>
          <a:p>
            <a:endParaRPr lang="en-150"/>
          </a:p>
        </p:txBody>
      </p:sp>
      <p:sp>
        <p:nvSpPr>
          <p:cNvPr id="5" name="Slide Number Placeholder 4">
            <a:extLst>
              <a:ext uri="{FF2B5EF4-FFF2-40B4-BE49-F238E27FC236}">
                <a16:creationId xmlns:a16="http://schemas.microsoft.com/office/drawing/2014/main" id="{1D51627B-3B35-1C07-C4AC-4FEA49F197B1}"/>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297145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9FD7E-5BCC-DB27-6548-2CF1C4AD2116}"/>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3" name="Footer Placeholder 2">
            <a:extLst>
              <a:ext uri="{FF2B5EF4-FFF2-40B4-BE49-F238E27FC236}">
                <a16:creationId xmlns:a16="http://schemas.microsoft.com/office/drawing/2014/main" id="{7A051761-E675-3191-AB54-0551D6CA3708}"/>
              </a:ext>
            </a:extLst>
          </p:cNvPr>
          <p:cNvSpPr>
            <a:spLocks noGrp="1"/>
          </p:cNvSpPr>
          <p:nvPr>
            <p:ph type="ftr" sz="quarter" idx="11"/>
          </p:nvPr>
        </p:nvSpPr>
        <p:spPr/>
        <p:txBody>
          <a:bodyPr/>
          <a:lstStyle/>
          <a:p>
            <a:endParaRPr lang="en-150"/>
          </a:p>
        </p:txBody>
      </p:sp>
      <p:sp>
        <p:nvSpPr>
          <p:cNvPr id="4" name="Slide Number Placeholder 3">
            <a:extLst>
              <a:ext uri="{FF2B5EF4-FFF2-40B4-BE49-F238E27FC236}">
                <a16:creationId xmlns:a16="http://schemas.microsoft.com/office/drawing/2014/main" id="{085353F0-DC5E-7698-D6DF-B7560BC5074F}"/>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247903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1B6E-D7F4-8A4C-69FE-6AFC37FF3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Content Placeholder 2">
            <a:extLst>
              <a:ext uri="{FF2B5EF4-FFF2-40B4-BE49-F238E27FC236}">
                <a16:creationId xmlns:a16="http://schemas.microsoft.com/office/drawing/2014/main" id="{A62F28CD-0740-55A1-E924-46769612CB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Text Placeholder 3">
            <a:extLst>
              <a:ext uri="{FF2B5EF4-FFF2-40B4-BE49-F238E27FC236}">
                <a16:creationId xmlns:a16="http://schemas.microsoft.com/office/drawing/2014/main" id="{3A8F064C-1661-E780-BCCE-555A91A75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F953D3-3A1E-73B2-53AA-9CE82A7B337F}"/>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6" name="Footer Placeholder 5">
            <a:extLst>
              <a:ext uri="{FF2B5EF4-FFF2-40B4-BE49-F238E27FC236}">
                <a16:creationId xmlns:a16="http://schemas.microsoft.com/office/drawing/2014/main" id="{8A2F763E-F039-662C-CC86-5433964BD6FF}"/>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64F62269-3C79-E1AE-7DCA-974AAEECC846}"/>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117299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71E04-2357-F9F3-A6AD-9FC666B1CA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Picture Placeholder 2">
            <a:extLst>
              <a:ext uri="{FF2B5EF4-FFF2-40B4-BE49-F238E27FC236}">
                <a16:creationId xmlns:a16="http://schemas.microsoft.com/office/drawing/2014/main" id="{B080C016-44C1-62D4-F574-A92E69618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150"/>
          </a:p>
        </p:txBody>
      </p:sp>
      <p:sp>
        <p:nvSpPr>
          <p:cNvPr id="4" name="Text Placeholder 3">
            <a:extLst>
              <a:ext uri="{FF2B5EF4-FFF2-40B4-BE49-F238E27FC236}">
                <a16:creationId xmlns:a16="http://schemas.microsoft.com/office/drawing/2014/main" id="{41DDAEF3-F384-8771-5CA4-329A7A5E9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BD7BD1-AC02-1C33-F759-E360DFE15F87}"/>
              </a:ext>
            </a:extLst>
          </p:cNvPr>
          <p:cNvSpPr>
            <a:spLocks noGrp="1"/>
          </p:cNvSpPr>
          <p:nvPr>
            <p:ph type="dt" sz="half" idx="10"/>
          </p:nvPr>
        </p:nvSpPr>
        <p:spPr/>
        <p:txBody>
          <a:bodyPr/>
          <a:lstStyle/>
          <a:p>
            <a:fld id="{EBBF1FB2-72FB-40CC-9910-3957FBEA2AFB}" type="datetimeFigureOut">
              <a:rPr lang="en-150" smtClean="0"/>
              <a:t>30/09/2024</a:t>
            </a:fld>
            <a:endParaRPr lang="en-150"/>
          </a:p>
        </p:txBody>
      </p:sp>
      <p:sp>
        <p:nvSpPr>
          <p:cNvPr id="6" name="Footer Placeholder 5">
            <a:extLst>
              <a:ext uri="{FF2B5EF4-FFF2-40B4-BE49-F238E27FC236}">
                <a16:creationId xmlns:a16="http://schemas.microsoft.com/office/drawing/2014/main" id="{2E4D6001-5B12-D29B-D035-FD1A3A43E961}"/>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FD94B85A-D9D5-00C6-9908-4BF389899700}"/>
              </a:ext>
            </a:extLst>
          </p:cNvPr>
          <p:cNvSpPr>
            <a:spLocks noGrp="1"/>
          </p:cNvSpPr>
          <p:nvPr>
            <p:ph type="sldNum" sz="quarter" idx="12"/>
          </p:nvPr>
        </p:nvSpPr>
        <p:spPr/>
        <p:txBody>
          <a:bodyPr/>
          <a:lstStyle/>
          <a:p>
            <a:fld id="{84AA6F41-C95B-40CB-9A88-9E13BF7AB750}" type="slidenum">
              <a:rPr lang="en-150" smtClean="0"/>
              <a:t>‹#›</a:t>
            </a:fld>
            <a:endParaRPr lang="en-150"/>
          </a:p>
        </p:txBody>
      </p:sp>
    </p:spTree>
    <p:extLst>
      <p:ext uri="{BB962C8B-B14F-4D97-AF65-F5344CB8AC3E}">
        <p14:creationId xmlns:p14="http://schemas.microsoft.com/office/powerpoint/2010/main" val="2848946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D87B4-843C-5166-4086-2747A4DD77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029B3A0B-9D01-48C2-D58D-4F9EA25E5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AB5C1D27-EBE6-C0E6-3D97-336B5F90A2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BF1FB2-72FB-40CC-9910-3957FBEA2AFB}" type="datetimeFigureOut">
              <a:rPr lang="en-150" smtClean="0"/>
              <a:t>30/09/2024</a:t>
            </a:fld>
            <a:endParaRPr lang="en-150"/>
          </a:p>
        </p:txBody>
      </p:sp>
      <p:sp>
        <p:nvSpPr>
          <p:cNvPr id="5" name="Footer Placeholder 4">
            <a:extLst>
              <a:ext uri="{FF2B5EF4-FFF2-40B4-BE49-F238E27FC236}">
                <a16:creationId xmlns:a16="http://schemas.microsoft.com/office/drawing/2014/main" id="{0703D7C4-CBEF-17BE-F214-0B70D239DD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150"/>
          </a:p>
        </p:txBody>
      </p:sp>
      <p:sp>
        <p:nvSpPr>
          <p:cNvPr id="6" name="Slide Number Placeholder 5">
            <a:extLst>
              <a:ext uri="{FF2B5EF4-FFF2-40B4-BE49-F238E27FC236}">
                <a16:creationId xmlns:a16="http://schemas.microsoft.com/office/drawing/2014/main" id="{1BA11A0C-B7FD-C5EA-C595-9F6DE8CAD2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AA6F41-C95B-40CB-9A88-9E13BF7AB750}" type="slidenum">
              <a:rPr lang="en-150" smtClean="0"/>
              <a:t>‹#›</a:t>
            </a:fld>
            <a:endParaRPr lang="en-150"/>
          </a:p>
        </p:txBody>
      </p:sp>
    </p:spTree>
    <p:extLst>
      <p:ext uri="{BB962C8B-B14F-4D97-AF65-F5344CB8AC3E}">
        <p14:creationId xmlns:p14="http://schemas.microsoft.com/office/powerpoint/2010/main" val="2161541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cf-courses-data.s3.us.cloud-object-storage.appdomain.cloud/IBM-DS0130EN-SkillsNetwork/storyline/Open%20Source%20Tools/story.html?origin=www.coursera.org"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336D06-8DEF-8437-7F26-4CCF81E0F35D}"/>
              </a:ext>
            </a:extLst>
          </p:cNvPr>
          <p:cNvSpPr txBox="1"/>
          <p:nvPr/>
        </p:nvSpPr>
        <p:spPr>
          <a:xfrm>
            <a:off x="413657" y="1583008"/>
            <a:ext cx="10940143" cy="3108543"/>
          </a:xfrm>
          <a:prstGeom prst="rect">
            <a:avLst/>
          </a:prstGeom>
          <a:noFill/>
        </p:spPr>
        <p:txBody>
          <a:bodyPr wrap="square">
            <a:spAutoFit/>
          </a:bodyPr>
          <a:lstStyle/>
          <a:p>
            <a:pPr algn="l"/>
            <a:r>
              <a:rPr lang="en-US" sz="2800" b="0" i="0" dirty="0">
                <a:solidFill>
                  <a:srgbClr val="1F1F1F"/>
                </a:solidFill>
                <a:effectLst/>
                <a:latin typeface="var(--cds-font-family-source-sans-pro)"/>
              </a:rPr>
              <a:t>The main goal of the course is for you to be knowledgeable about the kinds of tools Data Scientists use, their examples, and get some hands-on time with a few key tools. </a:t>
            </a:r>
          </a:p>
          <a:p>
            <a:pPr algn="l"/>
            <a:endParaRPr lang="en-US" sz="2800" b="0" i="0" dirty="0">
              <a:solidFill>
                <a:srgbClr val="1F1F1F"/>
              </a:solidFill>
              <a:effectLst/>
              <a:latin typeface="var(--cds-font-family-source-sans-pro)"/>
            </a:endParaRPr>
          </a:p>
          <a:p>
            <a:pPr algn="l"/>
            <a:r>
              <a:rPr lang="en-US" sz="2800" b="0" i="0" dirty="0">
                <a:solidFill>
                  <a:srgbClr val="1F1F1F"/>
                </a:solidFill>
                <a:effectLst/>
                <a:latin typeface="var(--cds-font-family-source-sans-pro)"/>
              </a:rPr>
              <a:t>As such, you are not required to recall the name of every single tool covered in the course. However, be familiar with the </a:t>
            </a:r>
            <a:r>
              <a:rPr lang="en-US" sz="2800" b="0" i="0" dirty="0">
                <a:solidFill>
                  <a:srgbClr val="1F1F1F"/>
                </a:solidFill>
                <a:effectLst/>
                <a:highlight>
                  <a:srgbClr val="00FFFF"/>
                </a:highlight>
                <a:latin typeface="var(--cds-font-family-source-sans-pro)"/>
              </a:rPr>
              <a:t>categories or types of tools and 1 or 2 examples each type</a:t>
            </a:r>
            <a:r>
              <a:rPr lang="en-US" sz="2800" b="0" i="0" dirty="0">
                <a:solidFill>
                  <a:srgbClr val="1F1F1F"/>
                </a:solidFill>
                <a:effectLst/>
                <a:latin typeface="var(--cds-font-family-source-sans-pro)"/>
              </a:rPr>
              <a:t>. </a:t>
            </a:r>
          </a:p>
        </p:txBody>
      </p:sp>
    </p:spTree>
    <p:extLst>
      <p:ext uri="{BB962C8B-B14F-4D97-AF65-F5344CB8AC3E}">
        <p14:creationId xmlns:p14="http://schemas.microsoft.com/office/powerpoint/2010/main" val="1934000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81F5F0-C6B2-074E-389D-B7DF102C3E90}"/>
              </a:ext>
            </a:extLst>
          </p:cNvPr>
          <p:cNvPicPr>
            <a:picLocks noChangeAspect="1"/>
          </p:cNvPicPr>
          <p:nvPr/>
        </p:nvPicPr>
        <p:blipFill>
          <a:blip r:embed="rId2"/>
          <a:stretch>
            <a:fillRect/>
          </a:stretch>
        </p:blipFill>
        <p:spPr>
          <a:xfrm>
            <a:off x="1337598" y="1161733"/>
            <a:ext cx="9516803" cy="4534533"/>
          </a:xfrm>
          <a:prstGeom prst="rect">
            <a:avLst/>
          </a:prstGeom>
        </p:spPr>
      </p:pic>
    </p:spTree>
    <p:extLst>
      <p:ext uri="{BB962C8B-B14F-4D97-AF65-F5344CB8AC3E}">
        <p14:creationId xmlns:p14="http://schemas.microsoft.com/office/powerpoint/2010/main" val="456320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174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563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6734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991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2437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92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B1A32A-B95D-338F-18E2-DDB85416218D}"/>
              </a:ext>
            </a:extLst>
          </p:cNvPr>
          <p:cNvPicPr>
            <a:picLocks noChangeAspect="1"/>
          </p:cNvPicPr>
          <p:nvPr/>
        </p:nvPicPr>
        <p:blipFill>
          <a:blip r:embed="rId2"/>
          <a:stretch>
            <a:fillRect/>
          </a:stretch>
        </p:blipFill>
        <p:spPr>
          <a:xfrm>
            <a:off x="1909178" y="1647576"/>
            <a:ext cx="8373644" cy="3562847"/>
          </a:xfrm>
          <a:prstGeom prst="rect">
            <a:avLst/>
          </a:prstGeom>
        </p:spPr>
      </p:pic>
    </p:spTree>
    <p:extLst>
      <p:ext uri="{BB962C8B-B14F-4D97-AF65-F5344CB8AC3E}">
        <p14:creationId xmlns:p14="http://schemas.microsoft.com/office/powerpoint/2010/main" val="1717098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76E73D-EF01-F037-4118-B319A0E1E484}"/>
              </a:ext>
            </a:extLst>
          </p:cNvPr>
          <p:cNvSpPr txBox="1"/>
          <p:nvPr/>
        </p:nvSpPr>
        <p:spPr>
          <a:xfrm>
            <a:off x="489857" y="326571"/>
            <a:ext cx="11266714" cy="4708981"/>
          </a:xfrm>
          <a:prstGeom prst="rect">
            <a:avLst/>
          </a:prstGeom>
          <a:noFill/>
        </p:spPr>
        <p:txBody>
          <a:bodyPr wrap="square">
            <a:spAutoFit/>
          </a:bodyPr>
          <a:lstStyle/>
          <a:p>
            <a:pPr algn="l"/>
            <a:r>
              <a:rPr lang="en-US" sz="3000" b="1" i="0" u="sng" dirty="0">
                <a:solidFill>
                  <a:srgbClr val="1F1F1F"/>
                </a:solidFill>
                <a:effectLst/>
                <a:latin typeface="unset"/>
              </a:rPr>
              <a:t>Module 2: Languages of Data Science </a:t>
            </a:r>
          </a:p>
          <a:p>
            <a:pPr algn="l"/>
            <a:endParaRPr lang="en-US" sz="3000" b="0" i="0" dirty="0">
              <a:solidFill>
                <a:srgbClr val="1F1F1F"/>
              </a:solidFill>
              <a:effectLst/>
              <a:latin typeface="var(--cds-font-family-source-sans-pro)"/>
            </a:endParaRPr>
          </a:p>
          <a:p>
            <a:pPr algn="l"/>
            <a:r>
              <a:rPr lang="en-US" sz="3000" b="0" i="0" dirty="0">
                <a:solidFill>
                  <a:srgbClr val="1F1F1F"/>
                </a:solidFill>
                <a:effectLst/>
                <a:latin typeface="var(--cds-font-family-source-sans-pro)"/>
              </a:rPr>
              <a:t>This module will bring awareness about the criteria determining which language you should learn. </a:t>
            </a:r>
          </a:p>
          <a:p>
            <a:pPr algn="l"/>
            <a:endParaRPr lang="en-US" sz="3000" b="0" i="0" dirty="0">
              <a:solidFill>
                <a:srgbClr val="1F1F1F"/>
              </a:solidFill>
              <a:effectLst/>
              <a:latin typeface="var(--cds-font-family-source-sans-pro)"/>
            </a:endParaRPr>
          </a:p>
          <a:p>
            <a:pPr algn="l"/>
            <a:r>
              <a:rPr lang="en-US" sz="3000" b="0" i="0" dirty="0">
                <a:solidFill>
                  <a:srgbClr val="1F1F1F"/>
                </a:solidFill>
                <a:effectLst/>
                <a:latin typeface="var(--cds-font-family-source-sans-pro)"/>
              </a:rPr>
              <a:t>You will learn the benefits of Python, R, SQL, and other common languages such as Java, Scala, C++, JavaScript, and Julia. </a:t>
            </a:r>
          </a:p>
          <a:p>
            <a:pPr algn="l"/>
            <a:endParaRPr lang="en-US" sz="3000" dirty="0">
              <a:solidFill>
                <a:srgbClr val="1F1F1F"/>
              </a:solidFill>
              <a:latin typeface="var(--cds-font-family-source-sans-pro)"/>
            </a:endParaRPr>
          </a:p>
          <a:p>
            <a:pPr algn="l"/>
            <a:r>
              <a:rPr lang="en-US" sz="3000" b="0" i="0" dirty="0">
                <a:solidFill>
                  <a:srgbClr val="1F1F1F"/>
                </a:solidFill>
                <a:effectLst/>
                <a:latin typeface="var(--cds-font-family-source-sans-pro)"/>
              </a:rPr>
              <a:t>You will explore how you can use these languages in Data Science. You will also look at some </a:t>
            </a:r>
            <a:r>
              <a:rPr lang="en-US" sz="3000" b="0" i="0" dirty="0">
                <a:solidFill>
                  <a:srgbClr val="1F1F1F"/>
                </a:solidFill>
                <a:effectLst/>
                <a:highlight>
                  <a:srgbClr val="FFFF00"/>
                </a:highlight>
                <a:latin typeface="var(--cds-font-family-source-sans-pro)"/>
              </a:rPr>
              <a:t>sites</a:t>
            </a:r>
            <a:r>
              <a:rPr lang="en-US" sz="3000" b="0" i="0" dirty="0">
                <a:solidFill>
                  <a:srgbClr val="1F1F1F"/>
                </a:solidFill>
                <a:effectLst/>
                <a:latin typeface="var(--cds-font-family-source-sans-pro)"/>
              </a:rPr>
              <a:t> for more information about the languages. </a:t>
            </a:r>
          </a:p>
        </p:txBody>
      </p:sp>
    </p:spTree>
    <p:extLst>
      <p:ext uri="{BB962C8B-B14F-4D97-AF65-F5344CB8AC3E}">
        <p14:creationId xmlns:p14="http://schemas.microsoft.com/office/powerpoint/2010/main" val="374673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CCE6F3-0C1E-E1A9-002B-1C90D68BE0A4}"/>
              </a:ext>
            </a:extLst>
          </p:cNvPr>
          <p:cNvSpPr txBox="1"/>
          <p:nvPr/>
        </p:nvSpPr>
        <p:spPr>
          <a:xfrm>
            <a:off x="816427" y="481711"/>
            <a:ext cx="11201401" cy="6093976"/>
          </a:xfrm>
          <a:prstGeom prst="rect">
            <a:avLst/>
          </a:prstGeom>
          <a:noFill/>
        </p:spPr>
        <p:txBody>
          <a:bodyPr wrap="square">
            <a:spAutoFit/>
          </a:bodyPr>
          <a:lstStyle/>
          <a:p>
            <a:pPr algn="l"/>
            <a:r>
              <a:rPr lang="en-US" sz="3000" b="1" i="0" dirty="0">
                <a:solidFill>
                  <a:srgbClr val="1F1F1F"/>
                </a:solidFill>
                <a:effectLst/>
                <a:latin typeface="var(--cds-font-family-source-sans-pro)"/>
              </a:rPr>
              <a:t>Learning Objectives</a:t>
            </a:r>
          </a:p>
          <a:p>
            <a:pPr algn="l"/>
            <a:endParaRPr lang="en-US" sz="3000" b="1"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Identify the criteria and roles for determining the language to learn</a:t>
            </a:r>
          </a:p>
          <a:p>
            <a:pPr algn="l"/>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Identify the users and benefits of </a:t>
            </a:r>
            <a:r>
              <a:rPr lang="en-US" sz="3000" b="0" i="0" dirty="0">
                <a:solidFill>
                  <a:srgbClr val="1F1F1F"/>
                </a:solidFill>
                <a:effectLst/>
                <a:highlight>
                  <a:srgbClr val="FFFF00"/>
                </a:highlight>
                <a:latin typeface="var(--cds-font-family-source-sans-pro)"/>
              </a:rPr>
              <a:t>Python</a:t>
            </a:r>
            <a:r>
              <a:rPr lang="en-US" sz="3000" b="0" i="0" dirty="0">
                <a:solidFill>
                  <a:srgbClr val="1F1F1F"/>
                </a:solidFill>
                <a:effectLst/>
                <a:latin typeface="var(--cds-font-family-source-sans-pro)"/>
              </a:rPr>
              <a:t>.</a:t>
            </a:r>
          </a:p>
          <a:p>
            <a:pPr algn="l">
              <a:buFont typeface="Arial" panose="020B0604020202020204" pitchFamily="34" charset="0"/>
              <a:buChar char="•"/>
            </a:pPr>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Identify the users and uses of the </a:t>
            </a:r>
            <a:r>
              <a:rPr lang="en-US" sz="3000" b="0" i="0" dirty="0">
                <a:solidFill>
                  <a:srgbClr val="1F1F1F"/>
                </a:solidFill>
                <a:effectLst/>
                <a:highlight>
                  <a:srgbClr val="FFFF00"/>
                </a:highlight>
                <a:latin typeface="var(--cds-font-family-source-sans-pro)"/>
              </a:rPr>
              <a:t>R language</a:t>
            </a:r>
            <a:r>
              <a:rPr lang="en-US" sz="3000" b="0" i="0" dirty="0">
                <a:solidFill>
                  <a:srgbClr val="1F1F1F"/>
                </a:solidFill>
                <a:effectLst/>
                <a:latin typeface="var(--cds-font-family-source-sans-pro)"/>
              </a:rPr>
              <a:t>.</a:t>
            </a:r>
          </a:p>
          <a:p>
            <a:pPr algn="l">
              <a:buFont typeface="Arial" panose="020B0604020202020204" pitchFamily="34" charset="0"/>
              <a:buChar char="•"/>
            </a:pPr>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Define </a:t>
            </a:r>
            <a:r>
              <a:rPr lang="en-US" sz="3000" b="0" i="0" dirty="0">
                <a:solidFill>
                  <a:srgbClr val="1F1F1F"/>
                </a:solidFill>
                <a:effectLst/>
                <a:highlight>
                  <a:srgbClr val="FFFF00"/>
                </a:highlight>
                <a:latin typeface="var(--cds-font-family-source-sans-pro)"/>
              </a:rPr>
              <a:t>SQL</a:t>
            </a:r>
            <a:r>
              <a:rPr lang="en-US" sz="3000" b="0" i="0" dirty="0">
                <a:solidFill>
                  <a:srgbClr val="1F1F1F"/>
                </a:solidFill>
                <a:effectLst/>
                <a:latin typeface="var(--cds-font-family-source-sans-pro)"/>
              </a:rPr>
              <a:t> elements and list their benefits.</a:t>
            </a:r>
          </a:p>
          <a:p>
            <a:pPr algn="l">
              <a:buFont typeface="Arial" panose="020B0604020202020204" pitchFamily="34" charset="0"/>
              <a:buChar char="•"/>
            </a:pPr>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Review languages such as Java, Scala, C++, JavaScript, and Julia.</a:t>
            </a:r>
          </a:p>
          <a:p>
            <a:pPr algn="l">
              <a:buFont typeface="Arial" panose="020B0604020202020204" pitchFamily="34" charset="0"/>
              <a:buChar char="•"/>
            </a:pPr>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List the global communities for connecting with other users.</a:t>
            </a:r>
          </a:p>
        </p:txBody>
      </p:sp>
    </p:spTree>
    <p:extLst>
      <p:ext uri="{BB962C8B-B14F-4D97-AF65-F5344CB8AC3E}">
        <p14:creationId xmlns:p14="http://schemas.microsoft.com/office/powerpoint/2010/main" val="39183948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3C98F-DF51-AFDE-BA84-C7FD211EB984}"/>
              </a:ext>
            </a:extLst>
          </p:cNvPr>
          <p:cNvPicPr>
            <a:picLocks noChangeAspect="1"/>
          </p:cNvPicPr>
          <p:nvPr/>
        </p:nvPicPr>
        <p:blipFill>
          <a:blip r:embed="rId2"/>
          <a:stretch>
            <a:fillRect/>
          </a:stretch>
        </p:blipFill>
        <p:spPr>
          <a:xfrm>
            <a:off x="0" y="0"/>
            <a:ext cx="8554644" cy="3915321"/>
          </a:xfrm>
          <a:prstGeom prst="rect">
            <a:avLst/>
          </a:prstGeom>
        </p:spPr>
      </p:pic>
      <p:sp>
        <p:nvSpPr>
          <p:cNvPr id="5" name="TextBox 4">
            <a:extLst>
              <a:ext uri="{FF2B5EF4-FFF2-40B4-BE49-F238E27FC236}">
                <a16:creationId xmlns:a16="http://schemas.microsoft.com/office/drawing/2014/main" id="{960177D6-8FF5-8D53-3CDC-CA3976D2E9FF}"/>
              </a:ext>
            </a:extLst>
          </p:cNvPr>
          <p:cNvSpPr txBox="1"/>
          <p:nvPr/>
        </p:nvSpPr>
        <p:spPr>
          <a:xfrm>
            <a:off x="511627" y="3915321"/>
            <a:ext cx="11190515" cy="1938992"/>
          </a:xfrm>
          <a:prstGeom prst="rect">
            <a:avLst/>
          </a:prstGeom>
          <a:noFill/>
        </p:spPr>
        <p:txBody>
          <a:bodyPr wrap="square">
            <a:spAutoFit/>
          </a:bodyPr>
          <a:lstStyle/>
          <a:p>
            <a:pPr algn="l"/>
            <a:r>
              <a:rPr lang="en-US" sz="3000" b="1" i="0" u="sng" dirty="0">
                <a:solidFill>
                  <a:srgbClr val="1F1F1F"/>
                </a:solidFill>
                <a:effectLst/>
                <a:latin typeface="unset"/>
              </a:rPr>
              <a:t>Module 3: Packages, APIs, Data Sets and Models </a:t>
            </a:r>
          </a:p>
          <a:p>
            <a:pPr algn="l"/>
            <a:endParaRPr lang="en-US" sz="3000" b="0" i="0" dirty="0">
              <a:solidFill>
                <a:srgbClr val="1F1F1F"/>
              </a:solidFill>
              <a:effectLst/>
              <a:latin typeface="var(--cds-font-family-source-sans-pro)"/>
            </a:endParaRPr>
          </a:p>
          <a:p>
            <a:pPr algn="l"/>
            <a:r>
              <a:rPr lang="en-US" sz="3000" b="0" i="0" dirty="0">
                <a:solidFill>
                  <a:srgbClr val="1F1F1F"/>
                </a:solidFill>
                <a:effectLst/>
                <a:latin typeface="var(--cds-font-family-source-sans-pro)"/>
              </a:rPr>
              <a:t>This module will give you in-depth knowledge of different </a:t>
            </a:r>
            <a:r>
              <a:rPr lang="en-US" sz="3000" b="0" i="0" dirty="0">
                <a:solidFill>
                  <a:srgbClr val="1F1F1F"/>
                </a:solidFill>
                <a:effectLst/>
                <a:highlight>
                  <a:srgbClr val="00FFFF"/>
                </a:highlight>
                <a:latin typeface="var(--cds-font-family-source-sans-pro)"/>
              </a:rPr>
              <a:t>libraries</a:t>
            </a:r>
            <a:r>
              <a:rPr lang="en-US" sz="3000" b="0" i="0" dirty="0">
                <a:solidFill>
                  <a:srgbClr val="1F1F1F"/>
                </a:solidFill>
                <a:effectLst/>
                <a:latin typeface="var(--cds-font-family-source-sans-pro)"/>
              </a:rPr>
              <a:t>, </a:t>
            </a:r>
            <a:r>
              <a:rPr lang="en-US" sz="3000" b="0" i="0" dirty="0">
                <a:solidFill>
                  <a:srgbClr val="1F1F1F"/>
                </a:solidFill>
                <a:effectLst/>
                <a:highlight>
                  <a:srgbClr val="00FFFF"/>
                </a:highlight>
                <a:latin typeface="var(--cds-font-family-source-sans-pro)"/>
              </a:rPr>
              <a:t>APIs</a:t>
            </a:r>
            <a:r>
              <a:rPr lang="en-US" sz="3000" b="0" i="0" dirty="0">
                <a:solidFill>
                  <a:srgbClr val="1F1F1F"/>
                </a:solidFill>
                <a:effectLst/>
                <a:latin typeface="var(--cds-font-family-source-sans-pro)"/>
              </a:rPr>
              <a:t>, </a:t>
            </a:r>
            <a:r>
              <a:rPr lang="en-US" sz="3000" b="0" i="0" dirty="0">
                <a:solidFill>
                  <a:srgbClr val="1F1F1F"/>
                </a:solidFill>
                <a:effectLst/>
                <a:highlight>
                  <a:srgbClr val="00FFFF"/>
                </a:highlight>
                <a:latin typeface="var(--cds-font-family-source-sans-pro)"/>
              </a:rPr>
              <a:t>dataset sources </a:t>
            </a:r>
            <a:r>
              <a:rPr lang="en-US" sz="3000" b="0" i="0" dirty="0">
                <a:solidFill>
                  <a:srgbClr val="1F1F1F"/>
                </a:solidFill>
                <a:effectLst/>
                <a:latin typeface="var(--cds-font-family-source-sans-pro)"/>
              </a:rPr>
              <a:t>and </a:t>
            </a:r>
            <a:r>
              <a:rPr lang="en-US" sz="3000" b="0" i="0" dirty="0">
                <a:solidFill>
                  <a:srgbClr val="1F1F1F"/>
                </a:solidFill>
                <a:effectLst/>
                <a:highlight>
                  <a:srgbClr val="00FFFF"/>
                </a:highlight>
                <a:latin typeface="var(--cds-font-family-source-sans-pro)"/>
              </a:rPr>
              <a:t>models </a:t>
            </a:r>
            <a:r>
              <a:rPr lang="en-US" sz="3000" b="0" i="0" dirty="0">
                <a:solidFill>
                  <a:srgbClr val="1F1F1F"/>
                </a:solidFill>
                <a:effectLst/>
                <a:latin typeface="var(--cds-font-family-source-sans-pro)"/>
              </a:rPr>
              <a:t>used by </a:t>
            </a:r>
            <a:r>
              <a:rPr lang="en-US" sz="3000" b="0" i="0" u="sng" dirty="0">
                <a:solidFill>
                  <a:srgbClr val="1F1F1F"/>
                </a:solidFill>
                <a:effectLst/>
                <a:latin typeface="var(--cds-font-family-source-sans-pro)"/>
              </a:rPr>
              <a:t>data scientist</a:t>
            </a:r>
          </a:p>
        </p:txBody>
      </p:sp>
    </p:spTree>
    <p:extLst>
      <p:ext uri="{BB962C8B-B14F-4D97-AF65-F5344CB8AC3E}">
        <p14:creationId xmlns:p14="http://schemas.microsoft.com/office/powerpoint/2010/main" val="7534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06004-86C0-35B7-2FF6-FA0DED07A046}"/>
              </a:ext>
            </a:extLst>
          </p:cNvPr>
          <p:cNvPicPr>
            <a:picLocks noChangeAspect="1"/>
          </p:cNvPicPr>
          <p:nvPr/>
        </p:nvPicPr>
        <p:blipFill>
          <a:blip r:embed="rId2"/>
          <a:stretch>
            <a:fillRect/>
          </a:stretch>
        </p:blipFill>
        <p:spPr>
          <a:xfrm>
            <a:off x="1242335" y="890233"/>
            <a:ext cx="9707330" cy="5077534"/>
          </a:xfrm>
          <a:prstGeom prst="rect">
            <a:avLst/>
          </a:prstGeom>
        </p:spPr>
      </p:pic>
    </p:spTree>
    <p:extLst>
      <p:ext uri="{BB962C8B-B14F-4D97-AF65-F5344CB8AC3E}">
        <p14:creationId xmlns:p14="http://schemas.microsoft.com/office/powerpoint/2010/main" val="31584309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2374FF-1B78-1D3A-9057-2DC5D5A7B84C}"/>
              </a:ext>
            </a:extLst>
          </p:cNvPr>
          <p:cNvSpPr txBox="1"/>
          <p:nvPr/>
        </p:nvSpPr>
        <p:spPr>
          <a:xfrm>
            <a:off x="174171" y="125496"/>
            <a:ext cx="11593286" cy="4708981"/>
          </a:xfrm>
          <a:prstGeom prst="rect">
            <a:avLst/>
          </a:prstGeom>
          <a:noFill/>
        </p:spPr>
        <p:txBody>
          <a:bodyPr wrap="square">
            <a:spAutoFit/>
          </a:bodyPr>
          <a:lstStyle/>
          <a:p>
            <a:pPr algn="l"/>
            <a:r>
              <a:rPr lang="en-US" sz="3000" b="1" i="0" dirty="0">
                <a:solidFill>
                  <a:srgbClr val="1F1F1F"/>
                </a:solidFill>
                <a:effectLst/>
                <a:latin typeface="unset"/>
              </a:rPr>
              <a:t>Learning Objectives</a:t>
            </a:r>
          </a:p>
          <a:p>
            <a:pPr algn="l"/>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List examples of the various libraries: scientific, visualization, machine learning, and deep learning.</a:t>
            </a:r>
          </a:p>
          <a:p>
            <a:pPr algn="l">
              <a:buFont typeface="Arial" panose="020B0604020202020204" pitchFamily="34" charset="0"/>
              <a:buChar char="•"/>
            </a:pPr>
            <a:r>
              <a:rPr lang="en-US" sz="3000" b="0" i="0" dirty="0">
                <a:solidFill>
                  <a:srgbClr val="1F1F1F"/>
                </a:solidFill>
                <a:effectLst/>
                <a:latin typeface="var(--cds-font-family-source-sans-pro)"/>
              </a:rPr>
              <a:t>Define </a:t>
            </a:r>
            <a:r>
              <a:rPr lang="en-US" sz="3000" b="0" i="0" dirty="0">
                <a:solidFill>
                  <a:srgbClr val="1F1F1F"/>
                </a:solidFill>
                <a:effectLst/>
                <a:highlight>
                  <a:srgbClr val="00FFFF"/>
                </a:highlight>
                <a:latin typeface="var(--cds-font-family-source-sans-pro)"/>
              </a:rPr>
              <a:t>REST API </a:t>
            </a:r>
            <a:r>
              <a:rPr lang="en-US" sz="3000" b="0" i="0" dirty="0">
                <a:solidFill>
                  <a:srgbClr val="1F1F1F"/>
                </a:solidFill>
                <a:effectLst/>
                <a:latin typeface="var(--cds-font-family-source-sans-pro)"/>
              </a:rPr>
              <a:t>to request and respond.</a:t>
            </a:r>
          </a:p>
          <a:p>
            <a:pPr algn="l">
              <a:buFont typeface="Arial" panose="020B0604020202020204" pitchFamily="34" charset="0"/>
              <a:buChar char="•"/>
            </a:pPr>
            <a:r>
              <a:rPr lang="en-US" sz="3000" b="0" i="0" dirty="0">
                <a:solidFill>
                  <a:srgbClr val="1F1F1F"/>
                </a:solidFill>
                <a:effectLst/>
                <a:latin typeface="var(--cds-font-family-source-sans-pro)"/>
              </a:rPr>
              <a:t>Describe data sets and sources of data.</a:t>
            </a:r>
          </a:p>
          <a:p>
            <a:pPr algn="l">
              <a:buFont typeface="Arial" panose="020B0604020202020204" pitchFamily="34" charset="0"/>
              <a:buChar char="•"/>
            </a:pPr>
            <a:r>
              <a:rPr lang="en-US" sz="3000" b="0" i="0" dirty="0">
                <a:solidFill>
                  <a:srgbClr val="1F1F1F"/>
                </a:solidFill>
                <a:effectLst/>
                <a:latin typeface="var(--cds-font-family-source-sans-pro)"/>
              </a:rPr>
              <a:t>Explore open data sets on the </a:t>
            </a:r>
            <a:r>
              <a:rPr lang="en-US" sz="3000" b="0" i="0" dirty="0">
                <a:solidFill>
                  <a:srgbClr val="1F1F1F"/>
                </a:solidFill>
                <a:effectLst/>
                <a:highlight>
                  <a:srgbClr val="00FFFF"/>
                </a:highlight>
                <a:latin typeface="var(--cds-font-family-source-sans-pro)"/>
              </a:rPr>
              <a:t>Data Asset </a:t>
            </a:r>
            <a:r>
              <a:rPr lang="en-US" sz="3000" b="0" i="0" dirty="0" err="1">
                <a:solidFill>
                  <a:srgbClr val="1F1F1F"/>
                </a:solidFill>
                <a:effectLst/>
                <a:highlight>
                  <a:srgbClr val="00FFFF"/>
                </a:highlight>
                <a:latin typeface="var(--cds-font-family-source-sans-pro)"/>
              </a:rPr>
              <a:t>eXchange</a:t>
            </a:r>
            <a:r>
              <a:rPr lang="en-US" sz="3000" b="0" i="0" dirty="0">
                <a:solidFill>
                  <a:srgbClr val="1F1F1F"/>
                </a:solidFill>
                <a:effectLst/>
                <a:highlight>
                  <a:srgbClr val="00FFFF"/>
                </a:highlight>
                <a:latin typeface="var(--cds-font-family-source-sans-pro)"/>
              </a:rPr>
              <a:t>.</a:t>
            </a:r>
          </a:p>
          <a:p>
            <a:pPr algn="l">
              <a:buFont typeface="Arial" panose="020B0604020202020204" pitchFamily="34" charset="0"/>
              <a:buChar char="•"/>
            </a:pPr>
            <a:r>
              <a:rPr lang="en-US" sz="3000" b="0" i="0" dirty="0">
                <a:solidFill>
                  <a:srgbClr val="1F1F1F"/>
                </a:solidFill>
                <a:effectLst/>
                <a:latin typeface="var(--cds-font-family-source-sans-pro)"/>
              </a:rPr>
              <a:t>Describe how to use a learning model to solve a problem.</a:t>
            </a:r>
          </a:p>
          <a:p>
            <a:pPr algn="l">
              <a:buFont typeface="Arial" panose="020B0604020202020204" pitchFamily="34" charset="0"/>
              <a:buChar char="•"/>
            </a:pPr>
            <a:r>
              <a:rPr lang="en-US" sz="3000" b="0" i="0" dirty="0">
                <a:solidFill>
                  <a:srgbClr val="1F1F1F"/>
                </a:solidFill>
                <a:effectLst/>
                <a:highlight>
                  <a:srgbClr val="00FF00"/>
                </a:highlight>
                <a:latin typeface="var(--cds-font-family-source-sans-pro)"/>
              </a:rPr>
              <a:t>List the tasks that a data scientist needs to perform to build a model.</a:t>
            </a:r>
          </a:p>
          <a:p>
            <a:pPr algn="l">
              <a:buFont typeface="Arial" panose="020B0604020202020204" pitchFamily="34" charset="0"/>
              <a:buChar char="•"/>
            </a:pPr>
            <a:r>
              <a:rPr lang="en-US" sz="3000" b="0" i="0" dirty="0">
                <a:solidFill>
                  <a:srgbClr val="1F1F1F"/>
                </a:solidFill>
                <a:effectLst/>
                <a:latin typeface="var(--cds-font-family-source-sans-pro)"/>
              </a:rPr>
              <a:t>Explore ML models in the </a:t>
            </a:r>
            <a:r>
              <a:rPr lang="en-US" sz="3000" b="0" i="0" dirty="0">
                <a:solidFill>
                  <a:srgbClr val="1F1F1F"/>
                </a:solidFill>
                <a:effectLst/>
                <a:highlight>
                  <a:srgbClr val="00FFFF"/>
                </a:highlight>
                <a:latin typeface="var(--cds-font-family-source-sans-pro)"/>
              </a:rPr>
              <a:t>Model Learning </a:t>
            </a:r>
            <a:r>
              <a:rPr lang="en-US" sz="3000" b="0" i="0" dirty="0" err="1">
                <a:solidFill>
                  <a:srgbClr val="1F1F1F"/>
                </a:solidFill>
                <a:effectLst/>
                <a:highlight>
                  <a:srgbClr val="00FFFF"/>
                </a:highlight>
                <a:latin typeface="var(--cds-font-family-source-sans-pro)"/>
              </a:rPr>
              <a:t>eXchange</a:t>
            </a:r>
            <a:r>
              <a:rPr lang="en-US" sz="3000" b="0" i="0" dirty="0">
                <a:solidFill>
                  <a:srgbClr val="1F1F1F"/>
                </a:solidFill>
                <a:effectLst/>
                <a:highlight>
                  <a:srgbClr val="00FFFF"/>
                </a:highlight>
                <a:latin typeface="var(--cds-font-family-source-sans-pro)"/>
              </a:rPr>
              <a:t>.</a:t>
            </a:r>
          </a:p>
        </p:txBody>
      </p:sp>
    </p:spTree>
    <p:extLst>
      <p:ext uri="{BB962C8B-B14F-4D97-AF65-F5344CB8AC3E}">
        <p14:creationId xmlns:p14="http://schemas.microsoft.com/office/powerpoint/2010/main" val="35886724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1E1DB-5BAC-6806-9305-F6DC125C03AC}"/>
              </a:ext>
            </a:extLst>
          </p:cNvPr>
          <p:cNvPicPr>
            <a:picLocks noChangeAspect="1"/>
          </p:cNvPicPr>
          <p:nvPr/>
        </p:nvPicPr>
        <p:blipFill>
          <a:blip r:embed="rId2"/>
          <a:stretch>
            <a:fillRect/>
          </a:stretch>
        </p:blipFill>
        <p:spPr>
          <a:xfrm>
            <a:off x="2099705" y="1261760"/>
            <a:ext cx="7992590" cy="4334480"/>
          </a:xfrm>
          <a:prstGeom prst="rect">
            <a:avLst/>
          </a:prstGeom>
        </p:spPr>
      </p:pic>
    </p:spTree>
    <p:extLst>
      <p:ext uri="{BB962C8B-B14F-4D97-AF65-F5344CB8AC3E}">
        <p14:creationId xmlns:p14="http://schemas.microsoft.com/office/powerpoint/2010/main" val="33220909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82C41F-EDB8-FC26-B14F-71E04B0007D8}"/>
              </a:ext>
            </a:extLst>
          </p:cNvPr>
          <p:cNvSpPr txBox="1"/>
          <p:nvPr/>
        </p:nvSpPr>
        <p:spPr>
          <a:xfrm>
            <a:off x="152400" y="0"/>
            <a:ext cx="11887200" cy="4708981"/>
          </a:xfrm>
          <a:prstGeom prst="rect">
            <a:avLst/>
          </a:prstGeom>
          <a:noFill/>
        </p:spPr>
        <p:txBody>
          <a:bodyPr wrap="square">
            <a:spAutoFit/>
          </a:bodyPr>
          <a:lstStyle/>
          <a:p>
            <a:pPr algn="l"/>
            <a:r>
              <a:rPr lang="en-US" sz="3000" b="1" i="0" u="sng" dirty="0">
                <a:solidFill>
                  <a:srgbClr val="1F1F1F"/>
                </a:solidFill>
                <a:effectLst/>
                <a:latin typeface="unset"/>
              </a:rPr>
              <a:t>Module 4: Jupyter Notebooks and </a:t>
            </a:r>
            <a:r>
              <a:rPr lang="en-US" sz="3000" b="1" i="0" u="sng" dirty="0" err="1">
                <a:solidFill>
                  <a:srgbClr val="1F1F1F"/>
                </a:solidFill>
                <a:effectLst/>
                <a:latin typeface="unset"/>
              </a:rPr>
              <a:t>JupyterLab</a:t>
            </a:r>
            <a:r>
              <a:rPr lang="en-US" sz="3000" b="0" i="0" dirty="0">
                <a:solidFill>
                  <a:srgbClr val="1F1F1F"/>
                </a:solidFill>
                <a:effectLst/>
                <a:latin typeface="var(--cds-font-family-source-sans-pro)"/>
              </a:rPr>
              <a:t> </a:t>
            </a:r>
          </a:p>
          <a:p>
            <a:pPr algn="l"/>
            <a:endParaRPr lang="en-US" sz="3000" b="0" i="0" dirty="0">
              <a:solidFill>
                <a:srgbClr val="1F1F1F"/>
              </a:solidFill>
              <a:effectLst/>
              <a:latin typeface="var(--cds-font-family-source-sans-pro)"/>
            </a:endParaRPr>
          </a:p>
          <a:p>
            <a:pPr algn="l"/>
            <a:r>
              <a:rPr lang="en-US" sz="3000" b="0" i="0" dirty="0">
                <a:solidFill>
                  <a:srgbClr val="1F1F1F"/>
                </a:solidFill>
                <a:effectLst/>
                <a:latin typeface="var(--cds-font-family-source-sans-pro)"/>
              </a:rPr>
              <a:t>This module introduces the Jupyter Notebook and </a:t>
            </a:r>
            <a:r>
              <a:rPr lang="en-US" sz="3000" b="0" i="0" dirty="0" err="1">
                <a:solidFill>
                  <a:srgbClr val="1F1F1F"/>
                </a:solidFill>
                <a:effectLst/>
                <a:highlight>
                  <a:srgbClr val="00FFFF"/>
                </a:highlight>
                <a:latin typeface="var(--cds-font-family-source-sans-pro)"/>
              </a:rPr>
              <a:t>JupyterLab</a:t>
            </a:r>
            <a:r>
              <a:rPr lang="en-US" sz="3000" b="0" i="0" dirty="0">
                <a:solidFill>
                  <a:srgbClr val="1F1F1F"/>
                </a:solidFill>
                <a:effectLst/>
                <a:latin typeface="var(--cds-font-family-source-sans-pro)"/>
              </a:rPr>
              <a:t>. You will learn how to work with different kernels and the basic Jupyter architecture. In addition, you will identify the tools in an Anaconda Jupyter environment.</a:t>
            </a:r>
          </a:p>
          <a:p>
            <a:pPr algn="l"/>
            <a:endParaRPr lang="en-US" sz="3000" dirty="0">
              <a:solidFill>
                <a:srgbClr val="1F1F1F"/>
              </a:solidFill>
              <a:latin typeface="var(--cds-font-family-source-sans-pro)"/>
            </a:endParaRPr>
          </a:p>
          <a:p>
            <a:pPr algn="l"/>
            <a:r>
              <a:rPr lang="en-US" sz="3000" b="0" i="0" dirty="0">
                <a:solidFill>
                  <a:srgbClr val="1F1F1F"/>
                </a:solidFill>
                <a:effectLst/>
                <a:latin typeface="var(--cds-font-family-source-sans-pro)"/>
              </a:rPr>
              <a:t> </a:t>
            </a:r>
            <a:r>
              <a:rPr lang="en-US" sz="3000" b="0" i="0" dirty="0">
                <a:solidFill>
                  <a:srgbClr val="1F1F1F"/>
                </a:solidFill>
                <a:effectLst/>
                <a:highlight>
                  <a:srgbClr val="00FF00"/>
                </a:highlight>
                <a:latin typeface="var(--cds-font-family-source-sans-pro)"/>
              </a:rPr>
              <a:t>Finally, the module overviews cloud-based Jupyter environments and their data science features. </a:t>
            </a:r>
          </a:p>
          <a:p>
            <a:br>
              <a:rPr lang="en-US" sz="3000" dirty="0"/>
            </a:br>
            <a:endParaRPr lang="en-150" sz="3000" dirty="0"/>
          </a:p>
        </p:txBody>
      </p:sp>
    </p:spTree>
    <p:extLst>
      <p:ext uri="{BB962C8B-B14F-4D97-AF65-F5344CB8AC3E}">
        <p14:creationId xmlns:p14="http://schemas.microsoft.com/office/powerpoint/2010/main" val="769287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7B5E7B-3119-E53A-A1D8-26B7DD9CFF33}"/>
              </a:ext>
            </a:extLst>
          </p:cNvPr>
          <p:cNvSpPr txBox="1"/>
          <p:nvPr/>
        </p:nvSpPr>
        <p:spPr>
          <a:xfrm>
            <a:off x="163285" y="282752"/>
            <a:ext cx="12845143" cy="3323987"/>
          </a:xfrm>
          <a:prstGeom prst="rect">
            <a:avLst/>
          </a:prstGeom>
          <a:noFill/>
        </p:spPr>
        <p:txBody>
          <a:bodyPr wrap="square">
            <a:spAutoFit/>
          </a:bodyPr>
          <a:lstStyle/>
          <a:p>
            <a:pPr algn="l"/>
            <a:r>
              <a:rPr lang="en-US" sz="3000" b="1" i="0" dirty="0">
                <a:solidFill>
                  <a:srgbClr val="1F1F1F"/>
                </a:solidFill>
                <a:effectLst/>
                <a:latin typeface="unset"/>
              </a:rPr>
              <a:t>Learning Objectives</a:t>
            </a:r>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Describe how to use the notebooks in </a:t>
            </a:r>
            <a:r>
              <a:rPr lang="en-US" sz="3000" b="0" i="0" dirty="0" err="1">
                <a:solidFill>
                  <a:srgbClr val="1F1F1F"/>
                </a:solidFill>
                <a:effectLst/>
                <a:latin typeface="var(--cds-font-family-source-sans-pro)"/>
              </a:rPr>
              <a:t>JupyterLab</a:t>
            </a:r>
            <a:r>
              <a:rPr lang="en-US" sz="3000" b="0" i="0" dirty="0">
                <a:solidFill>
                  <a:srgbClr val="1F1F1F"/>
                </a:solidFill>
                <a:effectLst/>
                <a:latin typeface="var(--cds-font-family-source-sans-pro)"/>
              </a:rPr>
              <a:t>.</a:t>
            </a:r>
          </a:p>
          <a:p>
            <a:pPr algn="l">
              <a:buFont typeface="Arial" panose="020B0604020202020204" pitchFamily="34" charset="0"/>
              <a:buChar char="•"/>
            </a:pPr>
            <a:r>
              <a:rPr lang="en-US" sz="3000" b="0" i="0" dirty="0">
                <a:solidFill>
                  <a:srgbClr val="1F1F1F"/>
                </a:solidFill>
                <a:effectLst/>
                <a:latin typeface="var(--cds-font-family-source-sans-pro)"/>
              </a:rPr>
              <a:t>Describe how to work in a notebook session.</a:t>
            </a:r>
          </a:p>
          <a:p>
            <a:pPr algn="l">
              <a:buFont typeface="Arial" panose="020B0604020202020204" pitchFamily="34" charset="0"/>
              <a:buChar char="•"/>
            </a:pPr>
            <a:r>
              <a:rPr lang="en-US" sz="3000" b="0" i="0" dirty="0">
                <a:solidFill>
                  <a:srgbClr val="1F1F1F"/>
                </a:solidFill>
                <a:effectLst/>
                <a:latin typeface="var(--cds-font-family-source-sans-pro)"/>
              </a:rPr>
              <a:t>Describe the basic Jupyter architecture.</a:t>
            </a:r>
          </a:p>
          <a:p>
            <a:pPr algn="l">
              <a:buFont typeface="Arial" panose="020B0604020202020204" pitchFamily="34" charset="0"/>
              <a:buChar char="•"/>
            </a:pPr>
            <a:r>
              <a:rPr lang="en-US" sz="3000" b="0" i="0" dirty="0">
                <a:solidFill>
                  <a:srgbClr val="1F1F1F"/>
                </a:solidFill>
                <a:effectLst/>
                <a:latin typeface="var(--cds-font-family-source-sans-pro)"/>
              </a:rPr>
              <a:t>Describe how to work with kernels.</a:t>
            </a:r>
          </a:p>
          <a:p>
            <a:pPr algn="l">
              <a:buFont typeface="Arial" panose="020B0604020202020204" pitchFamily="34" charset="0"/>
              <a:buChar char="•"/>
            </a:pPr>
            <a:r>
              <a:rPr lang="en-US" sz="3000" b="0" i="0" dirty="0">
                <a:solidFill>
                  <a:srgbClr val="1F1F1F"/>
                </a:solidFill>
                <a:effectLst/>
                <a:latin typeface="var(--cds-font-family-source-sans-pro)"/>
              </a:rPr>
              <a:t>Identify tools in Anaconda Jupyter environments.</a:t>
            </a:r>
          </a:p>
          <a:p>
            <a:pPr algn="l">
              <a:buFont typeface="Arial" panose="020B0604020202020204" pitchFamily="34" charset="0"/>
              <a:buChar char="•"/>
            </a:pPr>
            <a:r>
              <a:rPr lang="en-US" sz="3000" b="0" i="0" dirty="0">
                <a:solidFill>
                  <a:srgbClr val="1F1F1F"/>
                </a:solidFill>
                <a:effectLst/>
                <a:highlight>
                  <a:srgbClr val="00FF00"/>
                </a:highlight>
                <a:latin typeface="var(--cds-font-family-source-sans-pro)"/>
              </a:rPr>
              <a:t>Describe cloud-based Jupyter environments and their data science features.</a:t>
            </a:r>
          </a:p>
        </p:txBody>
      </p:sp>
    </p:spTree>
    <p:extLst>
      <p:ext uri="{BB962C8B-B14F-4D97-AF65-F5344CB8AC3E}">
        <p14:creationId xmlns:p14="http://schemas.microsoft.com/office/powerpoint/2010/main" val="3576190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07AB2-2E7F-747C-62D9-9DB95FAD05E7}"/>
              </a:ext>
            </a:extLst>
          </p:cNvPr>
          <p:cNvPicPr>
            <a:picLocks noChangeAspect="1"/>
          </p:cNvPicPr>
          <p:nvPr/>
        </p:nvPicPr>
        <p:blipFill>
          <a:blip r:embed="rId2"/>
          <a:stretch>
            <a:fillRect/>
          </a:stretch>
        </p:blipFill>
        <p:spPr>
          <a:xfrm>
            <a:off x="1675783" y="937865"/>
            <a:ext cx="8840434" cy="4982270"/>
          </a:xfrm>
          <a:prstGeom prst="rect">
            <a:avLst/>
          </a:prstGeom>
        </p:spPr>
      </p:pic>
    </p:spTree>
    <p:extLst>
      <p:ext uri="{BB962C8B-B14F-4D97-AF65-F5344CB8AC3E}">
        <p14:creationId xmlns:p14="http://schemas.microsoft.com/office/powerpoint/2010/main" val="708192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10A047-BDC4-70A5-D097-C19CD01BF5AE}"/>
              </a:ext>
            </a:extLst>
          </p:cNvPr>
          <p:cNvSpPr txBox="1"/>
          <p:nvPr/>
        </p:nvSpPr>
        <p:spPr>
          <a:xfrm>
            <a:off x="108856" y="0"/>
            <a:ext cx="12083143" cy="5693866"/>
          </a:xfrm>
          <a:prstGeom prst="rect">
            <a:avLst/>
          </a:prstGeom>
          <a:noFill/>
        </p:spPr>
        <p:txBody>
          <a:bodyPr wrap="square">
            <a:spAutoFit/>
          </a:bodyPr>
          <a:lstStyle/>
          <a:p>
            <a:pPr algn="l"/>
            <a:r>
              <a:rPr lang="en-US" sz="2800" b="1" i="0" u="sng" dirty="0">
                <a:solidFill>
                  <a:srgbClr val="1F1F1F"/>
                </a:solidFill>
                <a:effectLst/>
                <a:latin typeface="unset"/>
              </a:rPr>
              <a:t>Module 5: RStudio and GitHub</a:t>
            </a:r>
            <a:r>
              <a:rPr lang="en-US" sz="2800" b="0" i="0" dirty="0">
                <a:solidFill>
                  <a:srgbClr val="1F1F1F"/>
                </a:solidFill>
                <a:effectLst/>
                <a:latin typeface="var(--cds-font-family-source-sans-pro)"/>
              </a:rPr>
              <a:t> </a:t>
            </a:r>
          </a:p>
          <a:p>
            <a:pPr algn="l"/>
            <a:r>
              <a:rPr lang="en-US" sz="2800" b="0" i="0" dirty="0">
                <a:solidFill>
                  <a:srgbClr val="1F1F1F"/>
                </a:solidFill>
                <a:effectLst/>
                <a:latin typeface="var(--cds-font-family-source-sans-pro)"/>
              </a:rPr>
              <a:t>This module will start with an introduction to </a:t>
            </a:r>
            <a:r>
              <a:rPr lang="en-US" sz="2800" b="0" i="0" dirty="0">
                <a:effectLst/>
                <a:highlight>
                  <a:srgbClr val="00FFFF"/>
                </a:highlight>
                <a:latin typeface="var(--cds-font-family-source-sans-pro)"/>
              </a:rPr>
              <a:t>R</a:t>
            </a:r>
            <a:r>
              <a:rPr lang="en-US" sz="2800" b="0" i="0" dirty="0">
                <a:solidFill>
                  <a:srgbClr val="1F1F1F"/>
                </a:solidFill>
                <a:effectLst/>
                <a:latin typeface="var(--cds-font-family-source-sans-pro)"/>
              </a:rPr>
              <a:t> and </a:t>
            </a:r>
            <a:r>
              <a:rPr lang="en-US" sz="2800" b="0" i="0" dirty="0">
                <a:solidFill>
                  <a:srgbClr val="1F1F1F"/>
                </a:solidFill>
                <a:effectLst/>
                <a:highlight>
                  <a:srgbClr val="00FFFF"/>
                </a:highlight>
                <a:latin typeface="var(--cds-font-family-source-sans-pro)"/>
              </a:rPr>
              <a:t>RStudio</a:t>
            </a:r>
            <a:r>
              <a:rPr lang="en-US" sz="2800" b="0" i="0" dirty="0">
                <a:solidFill>
                  <a:srgbClr val="1F1F1F"/>
                </a:solidFill>
                <a:effectLst/>
                <a:latin typeface="var(--cds-font-family-source-sans-pro)"/>
              </a:rPr>
              <a:t> and will end up with </a:t>
            </a:r>
            <a:r>
              <a:rPr lang="en-US" sz="2800" b="0" i="0" dirty="0">
                <a:solidFill>
                  <a:srgbClr val="1F1F1F"/>
                </a:solidFill>
                <a:effectLst/>
                <a:highlight>
                  <a:srgbClr val="00FFFF"/>
                </a:highlight>
                <a:latin typeface="var(--cds-font-family-source-sans-pro)"/>
              </a:rPr>
              <a:t>GitHub</a:t>
            </a:r>
            <a:r>
              <a:rPr lang="en-US" sz="2800" b="0" i="0" dirty="0">
                <a:solidFill>
                  <a:srgbClr val="1F1F1F"/>
                </a:solidFill>
                <a:effectLst/>
                <a:latin typeface="var(--cds-font-family-source-sans-pro)"/>
              </a:rPr>
              <a:t> usage. </a:t>
            </a:r>
          </a:p>
          <a:p>
            <a:pPr algn="l"/>
            <a:r>
              <a:rPr lang="en-US" sz="2800" b="0" i="0" dirty="0">
                <a:solidFill>
                  <a:srgbClr val="1F1F1F"/>
                </a:solidFill>
                <a:effectLst/>
                <a:latin typeface="var(--cds-font-family-source-sans-pro)"/>
              </a:rPr>
              <a:t>You will learn about the different </a:t>
            </a:r>
            <a:r>
              <a:rPr lang="en-US" sz="2800" b="0" i="0" dirty="0">
                <a:solidFill>
                  <a:srgbClr val="1F1F1F"/>
                </a:solidFill>
                <a:effectLst/>
                <a:highlight>
                  <a:srgbClr val="00FF00"/>
                </a:highlight>
                <a:latin typeface="var(--cds-font-family-source-sans-pro)"/>
              </a:rPr>
              <a:t>R visualization </a:t>
            </a:r>
            <a:r>
              <a:rPr lang="en-US" sz="2800" b="0" i="0" dirty="0">
                <a:solidFill>
                  <a:srgbClr val="1F1F1F"/>
                </a:solidFill>
                <a:effectLst/>
                <a:latin typeface="var(--cds-font-family-source-sans-pro)"/>
              </a:rPr>
              <a:t>packages and how to create visual charts using the </a:t>
            </a:r>
            <a:r>
              <a:rPr lang="en-US" sz="2800" b="0" i="0" dirty="0">
                <a:solidFill>
                  <a:srgbClr val="1F1F1F"/>
                </a:solidFill>
                <a:effectLst/>
                <a:highlight>
                  <a:srgbClr val="FFFF00"/>
                </a:highlight>
                <a:latin typeface="var(--cds-font-family-source-sans-pro)"/>
              </a:rPr>
              <a:t>plot function</a:t>
            </a:r>
            <a:r>
              <a:rPr lang="en-US" sz="2800" b="0" i="0" dirty="0">
                <a:solidFill>
                  <a:srgbClr val="1F1F1F"/>
                </a:solidFill>
                <a:effectLst/>
                <a:latin typeface="var(--cds-font-family-source-sans-pro)"/>
              </a:rPr>
              <a:t>.</a:t>
            </a:r>
          </a:p>
          <a:p>
            <a:pPr algn="l"/>
            <a:r>
              <a:rPr lang="en-US" sz="2800" b="0" i="0" dirty="0">
                <a:solidFill>
                  <a:srgbClr val="1F1F1F"/>
                </a:solidFill>
                <a:effectLst/>
                <a:latin typeface="var(--cds-font-family-source-sans-pro)"/>
              </a:rPr>
              <a:t>Further in the module, you will develop the essential conceptual and hands-on skills to work with </a:t>
            </a:r>
            <a:r>
              <a:rPr lang="en-US" sz="2800" b="0" i="0" dirty="0">
                <a:solidFill>
                  <a:srgbClr val="1F1F1F"/>
                </a:solidFill>
                <a:effectLst/>
                <a:highlight>
                  <a:srgbClr val="00FFFF"/>
                </a:highlight>
                <a:latin typeface="var(--cds-font-family-source-sans-pro)"/>
              </a:rPr>
              <a:t>Git</a:t>
            </a:r>
            <a:r>
              <a:rPr lang="en-US" sz="2800" b="0" i="0" dirty="0">
                <a:solidFill>
                  <a:srgbClr val="1F1F1F"/>
                </a:solidFill>
                <a:effectLst/>
                <a:latin typeface="var(--cds-font-family-source-sans-pro)"/>
              </a:rPr>
              <a:t> and </a:t>
            </a:r>
            <a:r>
              <a:rPr lang="en-US" sz="2800" b="0" i="0" dirty="0">
                <a:solidFill>
                  <a:srgbClr val="1F1F1F"/>
                </a:solidFill>
                <a:effectLst/>
                <a:highlight>
                  <a:srgbClr val="00FFFF"/>
                </a:highlight>
                <a:latin typeface="var(--cds-font-family-source-sans-pro)"/>
              </a:rPr>
              <a:t>GitHub</a:t>
            </a:r>
            <a:r>
              <a:rPr lang="en-US" sz="2800" b="0" i="0" dirty="0">
                <a:solidFill>
                  <a:srgbClr val="1F1F1F"/>
                </a:solidFill>
                <a:effectLst/>
                <a:latin typeface="var(--cds-font-family-source-sans-pro)"/>
              </a:rPr>
              <a:t>. You will start with an overview of Git and GitHub, creating a GitHub account and a project repository, adding files, and committing your changes </a:t>
            </a:r>
            <a:r>
              <a:rPr lang="en-US" sz="2800" b="0" i="0" dirty="0">
                <a:solidFill>
                  <a:srgbClr val="1F1F1F"/>
                </a:solidFill>
                <a:effectLst/>
                <a:highlight>
                  <a:srgbClr val="00FFFF"/>
                </a:highlight>
                <a:latin typeface="var(--cds-font-family-source-sans-pro)"/>
              </a:rPr>
              <a:t>using the web interface</a:t>
            </a:r>
            <a:r>
              <a:rPr lang="en-US" sz="2800" b="0" i="0" dirty="0">
                <a:solidFill>
                  <a:srgbClr val="1F1F1F"/>
                </a:solidFill>
                <a:effectLst/>
                <a:latin typeface="var(--cds-font-family-source-sans-pro)"/>
              </a:rPr>
              <a:t>. Next, you will become familiar with </a:t>
            </a:r>
            <a:r>
              <a:rPr lang="en-US" sz="2800" b="0" i="0" dirty="0">
                <a:solidFill>
                  <a:srgbClr val="1F1F1F"/>
                </a:solidFill>
                <a:effectLst/>
                <a:highlight>
                  <a:srgbClr val="00FF00"/>
                </a:highlight>
                <a:latin typeface="var(--cds-font-family-source-sans-pro)"/>
              </a:rPr>
              <a:t>Git workflows </a:t>
            </a:r>
            <a:r>
              <a:rPr lang="en-US" sz="2800" b="0" i="0" dirty="0">
                <a:solidFill>
                  <a:srgbClr val="1F1F1F"/>
                </a:solidFill>
                <a:effectLst/>
                <a:latin typeface="var(--cds-font-family-source-sans-pro)"/>
              </a:rPr>
              <a:t>involving </a:t>
            </a:r>
            <a:r>
              <a:rPr lang="en-US" sz="2800" b="0" i="0" dirty="0">
                <a:solidFill>
                  <a:srgbClr val="1F1F1F"/>
                </a:solidFill>
                <a:effectLst/>
                <a:highlight>
                  <a:srgbClr val="FFFF00"/>
                </a:highlight>
                <a:latin typeface="var(--cds-font-family-source-sans-pro)"/>
              </a:rPr>
              <a:t>branches, pull requests (PRs), and merges</a:t>
            </a:r>
            <a:r>
              <a:rPr lang="en-US" sz="2800" b="0" i="0" dirty="0">
                <a:solidFill>
                  <a:srgbClr val="1F1F1F"/>
                </a:solidFill>
                <a:effectLst/>
                <a:latin typeface="var(--cds-font-family-source-sans-pro)"/>
              </a:rPr>
              <a:t>. You will also complete a project at the end to apply and demonstrate your newly acquired skills. </a:t>
            </a:r>
          </a:p>
          <a:p>
            <a:pPr algn="l"/>
            <a:endParaRPr lang="en-US" sz="2800" b="0" i="0" dirty="0">
              <a:solidFill>
                <a:srgbClr val="1F1F1F"/>
              </a:solidFill>
              <a:effectLst/>
              <a:latin typeface="var(--cds-font-family-source-sans-pro)"/>
            </a:endParaRPr>
          </a:p>
        </p:txBody>
      </p:sp>
    </p:spTree>
    <p:extLst>
      <p:ext uri="{BB962C8B-B14F-4D97-AF65-F5344CB8AC3E}">
        <p14:creationId xmlns:p14="http://schemas.microsoft.com/office/powerpoint/2010/main" val="26961483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FE759B-1A4F-4D75-9445-E2E6F218CCFE}"/>
              </a:ext>
            </a:extLst>
          </p:cNvPr>
          <p:cNvSpPr txBox="1"/>
          <p:nvPr/>
        </p:nvSpPr>
        <p:spPr>
          <a:xfrm>
            <a:off x="141513" y="0"/>
            <a:ext cx="11854543" cy="4247317"/>
          </a:xfrm>
          <a:prstGeom prst="rect">
            <a:avLst/>
          </a:prstGeom>
          <a:noFill/>
        </p:spPr>
        <p:txBody>
          <a:bodyPr wrap="square">
            <a:spAutoFit/>
          </a:bodyPr>
          <a:lstStyle/>
          <a:p>
            <a:pPr algn="l"/>
            <a:r>
              <a:rPr lang="en-US" sz="3000" b="1" i="0" dirty="0">
                <a:solidFill>
                  <a:srgbClr val="1F1F1F"/>
                </a:solidFill>
                <a:effectLst/>
                <a:latin typeface="unset"/>
              </a:rPr>
              <a:t>Learning Objectives</a:t>
            </a:r>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Describe R capabilities and RStudio environment.</a:t>
            </a:r>
          </a:p>
          <a:p>
            <a:pPr algn="l">
              <a:buFont typeface="Arial" panose="020B0604020202020204" pitchFamily="34" charset="0"/>
              <a:buChar char="•"/>
            </a:pPr>
            <a:r>
              <a:rPr lang="en-US" sz="3000" b="0" i="0" dirty="0">
                <a:solidFill>
                  <a:srgbClr val="1F1F1F"/>
                </a:solidFill>
                <a:effectLst/>
                <a:latin typeface="var(--cds-font-family-source-sans-pro)"/>
              </a:rPr>
              <a:t>Use the inbuilt </a:t>
            </a:r>
            <a:r>
              <a:rPr lang="en-US" sz="3000" b="0" i="0" dirty="0">
                <a:solidFill>
                  <a:srgbClr val="1F1F1F"/>
                </a:solidFill>
                <a:effectLst/>
                <a:highlight>
                  <a:srgbClr val="FFFF00"/>
                </a:highlight>
                <a:latin typeface="var(--cds-font-family-source-sans-pro)"/>
              </a:rPr>
              <a:t>R plot function</a:t>
            </a:r>
            <a:r>
              <a:rPr lang="en-US" sz="3000" b="0" i="0" dirty="0">
                <a:solidFill>
                  <a:srgbClr val="1F1F1F"/>
                </a:solidFill>
                <a:effectLst/>
                <a:latin typeface="var(--cds-font-family-source-sans-pro)"/>
              </a:rPr>
              <a:t>.</a:t>
            </a:r>
          </a:p>
          <a:p>
            <a:pPr algn="l">
              <a:buFont typeface="Arial" panose="020B0604020202020204" pitchFamily="34" charset="0"/>
              <a:buChar char="•"/>
            </a:pPr>
            <a:r>
              <a:rPr lang="en-US" sz="3000" b="0" i="0" dirty="0">
                <a:solidFill>
                  <a:srgbClr val="1F1F1F"/>
                </a:solidFill>
                <a:effectLst/>
                <a:latin typeface="var(--cds-font-family-source-sans-pro)"/>
              </a:rPr>
              <a:t>Explain </a:t>
            </a:r>
            <a:r>
              <a:rPr lang="en-US" sz="3000" b="0" i="0" dirty="0">
                <a:solidFill>
                  <a:srgbClr val="1F1F1F"/>
                </a:solidFill>
                <a:effectLst/>
                <a:highlight>
                  <a:srgbClr val="00FF00"/>
                </a:highlight>
                <a:latin typeface="var(--cds-font-family-source-sans-pro)"/>
              </a:rPr>
              <a:t>version control </a:t>
            </a:r>
            <a:r>
              <a:rPr lang="en-US" sz="3000" b="0" i="0" dirty="0">
                <a:solidFill>
                  <a:srgbClr val="1F1F1F"/>
                </a:solidFill>
                <a:effectLst/>
                <a:latin typeface="var(--cds-font-family-source-sans-pro)"/>
              </a:rPr>
              <a:t>and describe the Git and GitHub environment.</a:t>
            </a:r>
          </a:p>
          <a:p>
            <a:pPr algn="l">
              <a:buFont typeface="Arial" panose="020B0604020202020204" pitchFamily="34" charset="0"/>
              <a:buChar char="•"/>
            </a:pPr>
            <a:r>
              <a:rPr lang="en-US" sz="3000" b="0" i="0" dirty="0">
                <a:solidFill>
                  <a:srgbClr val="1F1F1F"/>
                </a:solidFill>
                <a:effectLst/>
                <a:latin typeface="var(--cds-font-family-source-sans-pro)"/>
              </a:rPr>
              <a:t>Describe the purpose of </a:t>
            </a:r>
            <a:r>
              <a:rPr lang="en-US" sz="3000" b="0" i="0" dirty="0">
                <a:solidFill>
                  <a:srgbClr val="1F1F1F"/>
                </a:solidFill>
                <a:effectLst/>
                <a:highlight>
                  <a:srgbClr val="FFFF00"/>
                </a:highlight>
                <a:latin typeface="var(--cds-font-family-source-sans-pro)"/>
              </a:rPr>
              <a:t>source repositories </a:t>
            </a:r>
            <a:r>
              <a:rPr lang="en-US" sz="3000" b="0" i="0" dirty="0">
                <a:solidFill>
                  <a:srgbClr val="1F1F1F"/>
                </a:solidFill>
                <a:effectLst/>
                <a:latin typeface="var(--cds-font-family-source-sans-pro)"/>
              </a:rPr>
              <a:t>and explain how GitHub satisfies the needs of a source repository.</a:t>
            </a:r>
          </a:p>
          <a:p>
            <a:pPr algn="l">
              <a:buFont typeface="Arial" panose="020B0604020202020204" pitchFamily="34" charset="0"/>
              <a:buChar char="•"/>
            </a:pPr>
            <a:r>
              <a:rPr lang="en-US" sz="3000" b="0" i="0" dirty="0">
                <a:solidFill>
                  <a:srgbClr val="1F1F1F"/>
                </a:solidFill>
                <a:effectLst/>
                <a:latin typeface="var(--cds-font-family-source-sans-pro)"/>
              </a:rPr>
              <a:t>Create a GitHub account and a project repository.</a:t>
            </a:r>
          </a:p>
          <a:p>
            <a:pPr algn="l">
              <a:buFont typeface="Arial" panose="020B0604020202020204" pitchFamily="34" charset="0"/>
              <a:buChar char="•"/>
            </a:pPr>
            <a:r>
              <a:rPr lang="en-US" sz="3000" b="0" i="0" dirty="0">
                <a:solidFill>
                  <a:srgbClr val="1F1F1F"/>
                </a:solidFill>
                <a:effectLst/>
                <a:latin typeface="var(--cds-font-family-source-sans-pro)"/>
              </a:rPr>
              <a:t>Demonstrate how to edit and upload files in GitHub.</a:t>
            </a:r>
          </a:p>
          <a:p>
            <a:pPr algn="l">
              <a:buFont typeface="Arial" panose="020B0604020202020204" pitchFamily="34" charset="0"/>
              <a:buChar char="•"/>
            </a:pPr>
            <a:r>
              <a:rPr lang="en-US" sz="3000" b="0" i="0" dirty="0">
                <a:solidFill>
                  <a:srgbClr val="1F1F1F"/>
                </a:solidFill>
                <a:effectLst/>
                <a:highlight>
                  <a:srgbClr val="FFFF00"/>
                </a:highlight>
                <a:latin typeface="var(--cds-font-family-source-sans-pro)"/>
              </a:rPr>
              <a:t>Explain the purpose of branches and how to merge changes.</a:t>
            </a:r>
            <a:endParaRPr lang="en-150" sz="3000" dirty="0">
              <a:highlight>
                <a:srgbClr val="FFFF00"/>
              </a:highlight>
            </a:endParaRPr>
          </a:p>
        </p:txBody>
      </p:sp>
    </p:spTree>
    <p:extLst>
      <p:ext uri="{BB962C8B-B14F-4D97-AF65-F5344CB8AC3E}">
        <p14:creationId xmlns:p14="http://schemas.microsoft.com/office/powerpoint/2010/main" val="11765750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427EF3-1C13-2417-ED14-44BB5E177197}"/>
              </a:ext>
            </a:extLst>
          </p:cNvPr>
          <p:cNvPicPr>
            <a:picLocks noChangeAspect="1"/>
          </p:cNvPicPr>
          <p:nvPr/>
        </p:nvPicPr>
        <p:blipFill>
          <a:blip r:embed="rId2"/>
          <a:stretch>
            <a:fillRect/>
          </a:stretch>
        </p:blipFill>
        <p:spPr>
          <a:xfrm>
            <a:off x="1832967" y="971207"/>
            <a:ext cx="8526065" cy="4915586"/>
          </a:xfrm>
          <a:prstGeom prst="rect">
            <a:avLst/>
          </a:prstGeom>
        </p:spPr>
      </p:pic>
    </p:spTree>
    <p:extLst>
      <p:ext uri="{BB962C8B-B14F-4D97-AF65-F5344CB8AC3E}">
        <p14:creationId xmlns:p14="http://schemas.microsoft.com/office/powerpoint/2010/main" val="29004328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E92334-FDE3-7919-8E5F-E094D15A6731}"/>
              </a:ext>
            </a:extLst>
          </p:cNvPr>
          <p:cNvSpPr txBox="1"/>
          <p:nvPr/>
        </p:nvSpPr>
        <p:spPr>
          <a:xfrm>
            <a:off x="0" y="0"/>
            <a:ext cx="12192000" cy="5632311"/>
          </a:xfrm>
          <a:prstGeom prst="rect">
            <a:avLst/>
          </a:prstGeom>
          <a:noFill/>
        </p:spPr>
        <p:txBody>
          <a:bodyPr wrap="square">
            <a:spAutoFit/>
          </a:bodyPr>
          <a:lstStyle/>
          <a:p>
            <a:pPr algn="l"/>
            <a:r>
              <a:rPr lang="en-US" sz="3000" b="1" i="0" u="sng" dirty="0">
                <a:solidFill>
                  <a:srgbClr val="1F1F1F"/>
                </a:solidFill>
                <a:effectLst/>
                <a:latin typeface="unset"/>
              </a:rPr>
              <a:t>Module 6: Final Project and Assessment </a:t>
            </a:r>
            <a:endParaRPr lang="en-US" sz="3000" b="0" i="0" dirty="0">
              <a:solidFill>
                <a:srgbClr val="1F1F1F"/>
              </a:solidFill>
              <a:effectLst/>
              <a:latin typeface="var(--cds-font-family-source-sans-pro)"/>
            </a:endParaRPr>
          </a:p>
          <a:p>
            <a:pPr algn="l"/>
            <a:r>
              <a:rPr lang="en-US" sz="3000" b="0" i="0" dirty="0">
                <a:solidFill>
                  <a:srgbClr val="1F1F1F"/>
                </a:solidFill>
                <a:effectLst/>
                <a:latin typeface="var(--cds-font-family-source-sans-pro)"/>
              </a:rPr>
              <a:t>In this module, you will work on a final project to demonstrate some of the skills learned in the course. You will also be tested on your knowledge of various components and tools in a Data Scientist's toolkit learned in the previous modules.</a:t>
            </a:r>
          </a:p>
          <a:p>
            <a:pPr algn="l"/>
            <a:endParaRPr lang="en-US" sz="3000" b="0" i="0" dirty="0">
              <a:solidFill>
                <a:srgbClr val="1F1F1F"/>
              </a:solidFill>
              <a:effectLst/>
              <a:latin typeface="var(--cds-font-family-source-sans-pro)"/>
            </a:endParaRPr>
          </a:p>
          <a:p>
            <a:pPr algn="l"/>
            <a:r>
              <a:rPr lang="en-US" sz="3000" b="1" i="0" dirty="0">
                <a:solidFill>
                  <a:srgbClr val="1F1F1F"/>
                </a:solidFill>
                <a:effectLst/>
                <a:latin typeface="unset"/>
              </a:rPr>
              <a:t>Learning Objectives</a:t>
            </a:r>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Create a Jupyter Notebook with markdown and code cells</a:t>
            </a:r>
          </a:p>
          <a:p>
            <a:pPr algn="l">
              <a:buFont typeface="Arial" panose="020B0604020202020204" pitchFamily="34" charset="0"/>
              <a:buChar char="•"/>
            </a:pPr>
            <a:r>
              <a:rPr lang="en-US" sz="3000" b="0" i="0" dirty="0">
                <a:solidFill>
                  <a:srgbClr val="1F1F1F"/>
                </a:solidFill>
                <a:effectLst/>
                <a:latin typeface="var(--cds-font-family-source-sans-pro)"/>
              </a:rPr>
              <a:t>List examples of languages, libraries and tools used in Data Science</a:t>
            </a:r>
          </a:p>
          <a:p>
            <a:pPr algn="l">
              <a:buFont typeface="Arial" panose="020B0604020202020204" pitchFamily="34" charset="0"/>
              <a:buChar char="•"/>
            </a:pPr>
            <a:r>
              <a:rPr lang="en-US" sz="3000" b="0" i="0" dirty="0">
                <a:solidFill>
                  <a:srgbClr val="1F1F1F"/>
                </a:solidFill>
                <a:effectLst/>
                <a:highlight>
                  <a:srgbClr val="00FFFF"/>
                </a:highlight>
                <a:latin typeface="var(--cds-font-family-source-sans-pro)"/>
              </a:rPr>
              <a:t>Share</a:t>
            </a:r>
            <a:r>
              <a:rPr lang="en-US" sz="3000" b="0" i="0" dirty="0">
                <a:solidFill>
                  <a:srgbClr val="1F1F1F"/>
                </a:solidFill>
                <a:effectLst/>
                <a:latin typeface="var(--cds-font-family-source-sans-pro)"/>
              </a:rPr>
              <a:t> your Jupyter Notebook publicly on GitHub</a:t>
            </a:r>
          </a:p>
          <a:p>
            <a:pPr algn="l">
              <a:buFont typeface="Arial" panose="020B0604020202020204" pitchFamily="34" charset="0"/>
              <a:buChar char="•"/>
            </a:pPr>
            <a:r>
              <a:rPr lang="en-US" sz="3000" b="0" i="0" dirty="0">
                <a:solidFill>
                  <a:srgbClr val="1F1F1F"/>
                </a:solidFill>
                <a:effectLst/>
                <a:latin typeface="var(--cds-font-family-source-sans-pro)"/>
              </a:rPr>
              <a:t>Evaluate notebooks submitted by your peers using the provided rubric</a:t>
            </a:r>
          </a:p>
          <a:p>
            <a:pPr algn="l">
              <a:buFont typeface="Arial" panose="020B0604020202020204" pitchFamily="34" charset="0"/>
              <a:buChar char="•"/>
            </a:pPr>
            <a:r>
              <a:rPr lang="en-US" sz="3000" b="0" i="0" dirty="0">
                <a:solidFill>
                  <a:srgbClr val="1F1F1F"/>
                </a:solidFill>
                <a:effectLst/>
                <a:latin typeface="var(--cds-font-family-source-sans-pro)"/>
              </a:rPr>
              <a:t>Demonstrate proficiency in Data Science toolkit knowledge</a:t>
            </a:r>
          </a:p>
        </p:txBody>
      </p:sp>
    </p:spTree>
    <p:extLst>
      <p:ext uri="{BB962C8B-B14F-4D97-AF65-F5344CB8AC3E}">
        <p14:creationId xmlns:p14="http://schemas.microsoft.com/office/powerpoint/2010/main" val="1017392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4BCB9-36A4-09E2-7418-38350DAB53A8}"/>
              </a:ext>
            </a:extLst>
          </p:cNvPr>
          <p:cNvPicPr>
            <a:picLocks noChangeAspect="1"/>
          </p:cNvPicPr>
          <p:nvPr/>
        </p:nvPicPr>
        <p:blipFill>
          <a:blip r:embed="rId2"/>
          <a:stretch>
            <a:fillRect/>
          </a:stretch>
        </p:blipFill>
        <p:spPr>
          <a:xfrm>
            <a:off x="1799625" y="956917"/>
            <a:ext cx="8592749" cy="4944165"/>
          </a:xfrm>
          <a:prstGeom prst="rect">
            <a:avLst/>
          </a:prstGeom>
        </p:spPr>
      </p:pic>
    </p:spTree>
    <p:extLst>
      <p:ext uri="{BB962C8B-B14F-4D97-AF65-F5344CB8AC3E}">
        <p14:creationId xmlns:p14="http://schemas.microsoft.com/office/powerpoint/2010/main" val="206363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7775F-A647-49F1-63D9-255B7BA3B3EE}"/>
              </a:ext>
            </a:extLst>
          </p:cNvPr>
          <p:cNvPicPr>
            <a:picLocks noChangeAspect="1"/>
          </p:cNvPicPr>
          <p:nvPr/>
        </p:nvPicPr>
        <p:blipFill>
          <a:blip r:embed="rId2"/>
          <a:stretch>
            <a:fillRect/>
          </a:stretch>
        </p:blipFill>
        <p:spPr>
          <a:xfrm>
            <a:off x="918440" y="1014075"/>
            <a:ext cx="10355120" cy="4829849"/>
          </a:xfrm>
          <a:prstGeom prst="rect">
            <a:avLst/>
          </a:prstGeom>
        </p:spPr>
      </p:pic>
    </p:spTree>
    <p:extLst>
      <p:ext uri="{BB962C8B-B14F-4D97-AF65-F5344CB8AC3E}">
        <p14:creationId xmlns:p14="http://schemas.microsoft.com/office/powerpoint/2010/main" val="9073825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B09A91-E0AD-25C7-1593-97AB323DE1E0}"/>
              </a:ext>
            </a:extLst>
          </p:cNvPr>
          <p:cNvSpPr txBox="1"/>
          <p:nvPr/>
        </p:nvSpPr>
        <p:spPr>
          <a:xfrm>
            <a:off x="76200" y="0"/>
            <a:ext cx="11963400" cy="4708981"/>
          </a:xfrm>
          <a:prstGeom prst="rect">
            <a:avLst/>
          </a:prstGeom>
          <a:noFill/>
        </p:spPr>
        <p:txBody>
          <a:bodyPr wrap="square">
            <a:spAutoFit/>
          </a:bodyPr>
          <a:lstStyle/>
          <a:p>
            <a:pPr algn="l"/>
            <a:r>
              <a:rPr lang="en-US" sz="2500" b="1" i="0" u="sng" dirty="0">
                <a:solidFill>
                  <a:srgbClr val="1F1F1F"/>
                </a:solidFill>
                <a:effectLst/>
                <a:latin typeface="unset"/>
              </a:rPr>
              <a:t>Module7: IBM Watson Studio</a:t>
            </a:r>
            <a:r>
              <a:rPr lang="en-US" sz="2500" b="0" i="0" dirty="0">
                <a:solidFill>
                  <a:srgbClr val="1F1F1F"/>
                </a:solidFill>
                <a:effectLst/>
                <a:latin typeface="var(--cds-font-family-source-sans-pro)"/>
              </a:rPr>
              <a:t> </a:t>
            </a:r>
          </a:p>
          <a:p>
            <a:pPr algn="l"/>
            <a:endParaRPr lang="en-US" sz="2500" b="0" i="0" dirty="0">
              <a:solidFill>
                <a:srgbClr val="1F1F1F"/>
              </a:solidFill>
              <a:effectLst/>
              <a:latin typeface="var(--cds-font-family-source-sans-pro)"/>
            </a:endParaRPr>
          </a:p>
          <a:p>
            <a:pPr algn="l"/>
            <a:r>
              <a:rPr lang="en-US" sz="2500" b="0" i="0" dirty="0">
                <a:solidFill>
                  <a:srgbClr val="1F1F1F"/>
                </a:solidFill>
                <a:effectLst/>
                <a:latin typeface="var(--cds-font-family-source-sans-pro)"/>
              </a:rPr>
              <a:t>This is as an optional module if you are interested in learning about and working with </a:t>
            </a:r>
            <a:r>
              <a:rPr lang="en-US" sz="2500" b="0" i="0" dirty="0">
                <a:solidFill>
                  <a:srgbClr val="1F1F1F"/>
                </a:solidFill>
                <a:effectLst/>
                <a:highlight>
                  <a:srgbClr val="00FFFF"/>
                </a:highlight>
                <a:latin typeface="var(--cds-font-family-source-sans-pro)"/>
              </a:rPr>
              <a:t>data science tools from IBM such as Watson Studio</a:t>
            </a:r>
            <a:r>
              <a:rPr lang="en-US" sz="2500" b="0" i="0" dirty="0">
                <a:solidFill>
                  <a:srgbClr val="1F1F1F"/>
                </a:solidFill>
                <a:effectLst/>
                <a:latin typeface="var(--cds-font-family-source-sans-pro)"/>
              </a:rPr>
              <a:t>.</a:t>
            </a:r>
          </a:p>
          <a:p>
            <a:pPr algn="l"/>
            <a:endParaRPr lang="en-US" sz="2500" b="0" i="0" dirty="0">
              <a:solidFill>
                <a:srgbClr val="1F1F1F"/>
              </a:solidFill>
              <a:effectLst/>
              <a:latin typeface="var(--cds-font-family-source-sans-pro)"/>
            </a:endParaRPr>
          </a:p>
          <a:p>
            <a:pPr algn="l"/>
            <a:r>
              <a:rPr lang="en-US" sz="2500" b="1" i="0" dirty="0">
                <a:solidFill>
                  <a:srgbClr val="1F1F1F"/>
                </a:solidFill>
                <a:effectLst/>
                <a:latin typeface="var(--cds-font-family-source-sans-pro)"/>
              </a:rPr>
              <a:t>Learning Objectives</a:t>
            </a:r>
          </a:p>
          <a:p>
            <a:pPr algn="l"/>
            <a:endParaRPr lang="en-US" sz="2500" b="1" i="0" dirty="0">
              <a:solidFill>
                <a:srgbClr val="1F1F1F"/>
              </a:solidFill>
              <a:effectLst/>
              <a:latin typeface="var(--cds-font-family-source-sans-pro)"/>
            </a:endParaRPr>
          </a:p>
          <a:p>
            <a:pPr algn="l">
              <a:buFont typeface="Arial" panose="020B0604020202020204" pitchFamily="34" charset="0"/>
              <a:buChar char="•"/>
            </a:pPr>
            <a:r>
              <a:rPr lang="en-US" sz="2500" b="0" i="0" dirty="0">
                <a:solidFill>
                  <a:srgbClr val="1F1F1F"/>
                </a:solidFill>
                <a:effectLst/>
                <a:latin typeface="var(--cds-font-family-source-sans-pro)"/>
              </a:rPr>
              <a:t>Find common resources in </a:t>
            </a:r>
            <a:r>
              <a:rPr lang="en-US" sz="2500" b="0" i="0" dirty="0">
                <a:solidFill>
                  <a:srgbClr val="1F1F1F"/>
                </a:solidFill>
                <a:effectLst/>
                <a:highlight>
                  <a:srgbClr val="00FFFF"/>
                </a:highlight>
                <a:latin typeface="var(--cds-font-family-source-sans-pro)"/>
              </a:rPr>
              <a:t>Watson Studio </a:t>
            </a:r>
            <a:r>
              <a:rPr lang="en-US" sz="2500" b="0" i="0" dirty="0">
                <a:solidFill>
                  <a:srgbClr val="1F1F1F"/>
                </a:solidFill>
                <a:effectLst/>
                <a:latin typeface="var(--cds-font-family-source-sans-pro)"/>
              </a:rPr>
              <a:t>and </a:t>
            </a:r>
            <a:r>
              <a:rPr lang="en-US" sz="2500" b="0" i="0" dirty="0">
                <a:solidFill>
                  <a:srgbClr val="1F1F1F"/>
                </a:solidFill>
                <a:effectLst/>
                <a:highlight>
                  <a:srgbClr val="00FFFF"/>
                </a:highlight>
                <a:latin typeface="var(--cds-font-family-source-sans-pro)"/>
              </a:rPr>
              <a:t>IBM Cloud Pak </a:t>
            </a:r>
            <a:r>
              <a:rPr lang="en-US" sz="2500" b="0" i="0" dirty="0">
                <a:solidFill>
                  <a:srgbClr val="1F1F1F"/>
                </a:solidFill>
                <a:effectLst/>
                <a:latin typeface="var(--cds-font-family-source-sans-pro)"/>
              </a:rPr>
              <a:t>for Data.</a:t>
            </a:r>
          </a:p>
          <a:p>
            <a:pPr algn="l">
              <a:buFont typeface="Arial" panose="020B0604020202020204" pitchFamily="34" charset="0"/>
              <a:buChar char="•"/>
            </a:pPr>
            <a:r>
              <a:rPr lang="en-US" sz="2500" b="0" i="0" dirty="0">
                <a:solidFill>
                  <a:srgbClr val="1F1F1F"/>
                </a:solidFill>
                <a:effectLst/>
                <a:latin typeface="var(--cds-font-family-source-sans-pro)"/>
              </a:rPr>
              <a:t>Create an IBM Cloud account, service, and project in Watson Studio.</a:t>
            </a:r>
          </a:p>
          <a:p>
            <a:pPr algn="l">
              <a:buFont typeface="Arial" panose="020B0604020202020204" pitchFamily="34" charset="0"/>
              <a:buChar char="•"/>
            </a:pPr>
            <a:r>
              <a:rPr lang="en-US" sz="2500" b="0" i="0" dirty="0">
                <a:solidFill>
                  <a:srgbClr val="1F1F1F"/>
                </a:solidFill>
                <a:effectLst/>
                <a:latin typeface="var(--cds-font-family-source-sans-pro)"/>
              </a:rPr>
              <a:t>Create and share a Jupyter Notebook.</a:t>
            </a:r>
          </a:p>
          <a:p>
            <a:pPr algn="l">
              <a:buFont typeface="Arial" panose="020B0604020202020204" pitchFamily="34" charset="0"/>
              <a:buChar char="•"/>
            </a:pPr>
            <a:r>
              <a:rPr lang="en-US" sz="2500" b="0" i="0" dirty="0">
                <a:solidFill>
                  <a:srgbClr val="1F1F1F"/>
                </a:solidFill>
                <a:effectLst/>
                <a:latin typeface="var(--cds-font-family-source-sans-pro)"/>
              </a:rPr>
              <a:t>Use different types of Jupyter Notebook templates and kernels on IBM Watson Studio.</a:t>
            </a:r>
          </a:p>
          <a:p>
            <a:pPr algn="l">
              <a:buFont typeface="Arial" panose="020B0604020202020204" pitchFamily="34" charset="0"/>
              <a:buChar char="•"/>
            </a:pPr>
            <a:r>
              <a:rPr lang="en-US" sz="2500" b="0" i="0" dirty="0">
                <a:solidFill>
                  <a:srgbClr val="1F1F1F"/>
                </a:solidFill>
                <a:effectLst/>
                <a:latin typeface="var(--cds-font-family-source-sans-pro)"/>
              </a:rPr>
              <a:t>Describe how to </a:t>
            </a:r>
            <a:r>
              <a:rPr lang="en-US" sz="2500" b="0" i="0" dirty="0">
                <a:solidFill>
                  <a:srgbClr val="1F1F1F"/>
                </a:solidFill>
                <a:effectLst/>
                <a:highlight>
                  <a:srgbClr val="00FF00"/>
                </a:highlight>
                <a:latin typeface="var(--cds-font-family-source-sans-pro)"/>
              </a:rPr>
              <a:t>connect a Watson Studio account and publish a notebook in GitHub</a:t>
            </a:r>
            <a:r>
              <a:rPr lang="en-US" sz="2500" b="0" i="0" dirty="0">
                <a:solidFill>
                  <a:srgbClr val="1F1F1F"/>
                </a:solidFill>
                <a:effectLst/>
                <a:latin typeface="var(--cds-font-family-source-sans-pro)"/>
              </a:rPr>
              <a:t>.</a:t>
            </a:r>
          </a:p>
        </p:txBody>
      </p:sp>
    </p:spTree>
    <p:extLst>
      <p:ext uri="{BB962C8B-B14F-4D97-AF65-F5344CB8AC3E}">
        <p14:creationId xmlns:p14="http://schemas.microsoft.com/office/powerpoint/2010/main" val="17232929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4477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72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00FF4-8FEF-E19D-61DD-6AF2337D9F55}"/>
              </a:ext>
            </a:extLst>
          </p:cNvPr>
          <p:cNvPicPr>
            <a:picLocks noChangeAspect="1"/>
          </p:cNvPicPr>
          <p:nvPr/>
        </p:nvPicPr>
        <p:blipFill>
          <a:blip r:embed="rId2"/>
          <a:stretch>
            <a:fillRect/>
          </a:stretch>
        </p:blipFill>
        <p:spPr>
          <a:xfrm>
            <a:off x="1047045" y="861654"/>
            <a:ext cx="10097909" cy="5134692"/>
          </a:xfrm>
          <a:prstGeom prst="rect">
            <a:avLst/>
          </a:prstGeom>
        </p:spPr>
      </p:pic>
    </p:spTree>
    <p:extLst>
      <p:ext uri="{BB962C8B-B14F-4D97-AF65-F5344CB8AC3E}">
        <p14:creationId xmlns:p14="http://schemas.microsoft.com/office/powerpoint/2010/main" val="3849983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FA181-767B-27A8-CBCC-F114F971B0A5}"/>
              </a:ext>
            </a:extLst>
          </p:cNvPr>
          <p:cNvPicPr>
            <a:picLocks noChangeAspect="1"/>
          </p:cNvPicPr>
          <p:nvPr/>
        </p:nvPicPr>
        <p:blipFill>
          <a:blip r:embed="rId2"/>
          <a:stretch>
            <a:fillRect/>
          </a:stretch>
        </p:blipFill>
        <p:spPr>
          <a:xfrm>
            <a:off x="1166124" y="1004549"/>
            <a:ext cx="9859751" cy="4848902"/>
          </a:xfrm>
          <a:prstGeom prst="rect">
            <a:avLst/>
          </a:prstGeom>
        </p:spPr>
      </p:pic>
    </p:spTree>
    <p:extLst>
      <p:ext uri="{BB962C8B-B14F-4D97-AF65-F5344CB8AC3E}">
        <p14:creationId xmlns:p14="http://schemas.microsoft.com/office/powerpoint/2010/main" val="417746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4E325-539E-7AE6-B8CE-A93798BF3189}"/>
              </a:ext>
            </a:extLst>
          </p:cNvPr>
          <p:cNvPicPr>
            <a:picLocks noChangeAspect="1"/>
          </p:cNvPicPr>
          <p:nvPr/>
        </p:nvPicPr>
        <p:blipFill>
          <a:blip r:embed="rId3"/>
          <a:stretch>
            <a:fillRect/>
          </a:stretch>
        </p:blipFill>
        <p:spPr>
          <a:xfrm>
            <a:off x="1366115" y="599037"/>
            <a:ext cx="8321808" cy="4103591"/>
          </a:xfrm>
          <a:prstGeom prst="rect">
            <a:avLst/>
          </a:prstGeom>
        </p:spPr>
      </p:pic>
    </p:spTree>
    <p:extLst>
      <p:ext uri="{BB962C8B-B14F-4D97-AF65-F5344CB8AC3E}">
        <p14:creationId xmlns:p14="http://schemas.microsoft.com/office/powerpoint/2010/main" val="1678824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4DDA7A-9A83-483D-E62E-E249D6F47771}"/>
              </a:ext>
            </a:extLst>
          </p:cNvPr>
          <p:cNvPicPr>
            <a:picLocks noChangeAspect="1"/>
          </p:cNvPicPr>
          <p:nvPr/>
        </p:nvPicPr>
        <p:blipFill>
          <a:blip r:embed="rId3"/>
          <a:stretch>
            <a:fillRect/>
          </a:stretch>
        </p:blipFill>
        <p:spPr>
          <a:xfrm>
            <a:off x="1385230" y="1085523"/>
            <a:ext cx="9421540" cy="4686954"/>
          </a:xfrm>
          <a:prstGeom prst="rect">
            <a:avLst/>
          </a:prstGeom>
        </p:spPr>
      </p:pic>
    </p:spTree>
    <p:extLst>
      <p:ext uri="{BB962C8B-B14F-4D97-AF65-F5344CB8AC3E}">
        <p14:creationId xmlns:p14="http://schemas.microsoft.com/office/powerpoint/2010/main" val="409542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14826-75FD-1FF5-1EB5-D26C2DF50392}"/>
              </a:ext>
            </a:extLst>
          </p:cNvPr>
          <p:cNvPicPr>
            <a:picLocks noChangeAspect="1"/>
          </p:cNvPicPr>
          <p:nvPr/>
        </p:nvPicPr>
        <p:blipFill>
          <a:blip r:embed="rId3"/>
          <a:stretch>
            <a:fillRect/>
          </a:stretch>
        </p:blipFill>
        <p:spPr>
          <a:xfrm>
            <a:off x="827940" y="1437997"/>
            <a:ext cx="10536120" cy="3982006"/>
          </a:xfrm>
          <a:prstGeom prst="rect">
            <a:avLst/>
          </a:prstGeom>
        </p:spPr>
      </p:pic>
    </p:spTree>
    <p:extLst>
      <p:ext uri="{BB962C8B-B14F-4D97-AF65-F5344CB8AC3E}">
        <p14:creationId xmlns:p14="http://schemas.microsoft.com/office/powerpoint/2010/main" val="2840102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BD0A90-20F6-9BBE-23D7-2BD8326CACCE}"/>
              </a:ext>
            </a:extLst>
          </p:cNvPr>
          <p:cNvPicPr>
            <a:picLocks noChangeAspect="1"/>
          </p:cNvPicPr>
          <p:nvPr/>
        </p:nvPicPr>
        <p:blipFill>
          <a:blip r:embed="rId3"/>
          <a:stretch>
            <a:fillRect/>
          </a:stretch>
        </p:blipFill>
        <p:spPr>
          <a:xfrm>
            <a:off x="1356651" y="842601"/>
            <a:ext cx="9478698" cy="5172797"/>
          </a:xfrm>
          <a:prstGeom prst="rect">
            <a:avLst/>
          </a:prstGeom>
        </p:spPr>
      </p:pic>
    </p:spTree>
    <p:extLst>
      <p:ext uri="{BB962C8B-B14F-4D97-AF65-F5344CB8AC3E}">
        <p14:creationId xmlns:p14="http://schemas.microsoft.com/office/powerpoint/2010/main" val="4137952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6D21B-5DED-7853-B76D-EDF2E4F6A4F2}"/>
              </a:ext>
            </a:extLst>
          </p:cNvPr>
          <p:cNvPicPr>
            <a:picLocks noChangeAspect="1"/>
          </p:cNvPicPr>
          <p:nvPr/>
        </p:nvPicPr>
        <p:blipFill>
          <a:blip r:embed="rId2"/>
          <a:stretch>
            <a:fillRect/>
          </a:stretch>
        </p:blipFill>
        <p:spPr>
          <a:xfrm>
            <a:off x="1175651" y="1066470"/>
            <a:ext cx="9840698" cy="4725059"/>
          </a:xfrm>
          <a:prstGeom prst="rect">
            <a:avLst/>
          </a:prstGeom>
        </p:spPr>
      </p:pic>
    </p:spTree>
    <p:extLst>
      <p:ext uri="{BB962C8B-B14F-4D97-AF65-F5344CB8AC3E}">
        <p14:creationId xmlns:p14="http://schemas.microsoft.com/office/powerpoint/2010/main" val="3237564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08879-8CFF-4301-B0B7-64F3A6E0EC10}"/>
              </a:ext>
            </a:extLst>
          </p:cNvPr>
          <p:cNvPicPr>
            <a:picLocks noChangeAspect="1"/>
          </p:cNvPicPr>
          <p:nvPr/>
        </p:nvPicPr>
        <p:blipFill>
          <a:blip r:embed="rId2"/>
          <a:stretch>
            <a:fillRect/>
          </a:stretch>
        </p:blipFill>
        <p:spPr>
          <a:xfrm>
            <a:off x="1661493" y="985496"/>
            <a:ext cx="8869013" cy="4887007"/>
          </a:xfrm>
          <a:prstGeom prst="rect">
            <a:avLst/>
          </a:prstGeom>
        </p:spPr>
      </p:pic>
    </p:spTree>
    <p:extLst>
      <p:ext uri="{BB962C8B-B14F-4D97-AF65-F5344CB8AC3E}">
        <p14:creationId xmlns:p14="http://schemas.microsoft.com/office/powerpoint/2010/main" val="1686088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A2F0F3-78F6-60FA-7B5D-44508179C286}"/>
              </a:ext>
            </a:extLst>
          </p:cNvPr>
          <p:cNvPicPr>
            <a:picLocks noChangeAspect="1"/>
          </p:cNvPicPr>
          <p:nvPr/>
        </p:nvPicPr>
        <p:blipFill>
          <a:blip r:embed="rId2"/>
          <a:stretch>
            <a:fillRect/>
          </a:stretch>
        </p:blipFill>
        <p:spPr>
          <a:xfrm>
            <a:off x="1394756" y="1185549"/>
            <a:ext cx="9402487" cy="4486901"/>
          </a:xfrm>
          <a:prstGeom prst="rect">
            <a:avLst/>
          </a:prstGeom>
        </p:spPr>
      </p:pic>
    </p:spTree>
    <p:extLst>
      <p:ext uri="{BB962C8B-B14F-4D97-AF65-F5344CB8AC3E}">
        <p14:creationId xmlns:p14="http://schemas.microsoft.com/office/powerpoint/2010/main" val="250861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E294D-CB54-3F46-6F8C-CFE4E079A50A}"/>
              </a:ext>
            </a:extLst>
          </p:cNvPr>
          <p:cNvPicPr>
            <a:picLocks noChangeAspect="1"/>
          </p:cNvPicPr>
          <p:nvPr/>
        </p:nvPicPr>
        <p:blipFill>
          <a:blip r:embed="rId2"/>
          <a:stretch>
            <a:fillRect/>
          </a:stretch>
        </p:blipFill>
        <p:spPr>
          <a:xfrm>
            <a:off x="1289967" y="1056944"/>
            <a:ext cx="9612066" cy="4744112"/>
          </a:xfrm>
          <a:prstGeom prst="rect">
            <a:avLst/>
          </a:prstGeom>
        </p:spPr>
      </p:pic>
    </p:spTree>
    <p:extLst>
      <p:ext uri="{BB962C8B-B14F-4D97-AF65-F5344CB8AC3E}">
        <p14:creationId xmlns:p14="http://schemas.microsoft.com/office/powerpoint/2010/main" val="18094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C569C-7A1D-19F3-0737-B4A844AD505E}"/>
              </a:ext>
            </a:extLst>
          </p:cNvPr>
          <p:cNvPicPr>
            <a:picLocks noChangeAspect="1"/>
          </p:cNvPicPr>
          <p:nvPr/>
        </p:nvPicPr>
        <p:blipFill>
          <a:blip r:embed="rId2"/>
          <a:stretch>
            <a:fillRect/>
          </a:stretch>
        </p:blipFill>
        <p:spPr>
          <a:xfrm>
            <a:off x="1304256" y="928338"/>
            <a:ext cx="9583487" cy="5001323"/>
          </a:xfrm>
          <a:prstGeom prst="rect">
            <a:avLst/>
          </a:prstGeom>
        </p:spPr>
      </p:pic>
    </p:spTree>
    <p:extLst>
      <p:ext uri="{BB962C8B-B14F-4D97-AF65-F5344CB8AC3E}">
        <p14:creationId xmlns:p14="http://schemas.microsoft.com/office/powerpoint/2010/main" val="348001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A6862-3D73-CF32-67E2-72BD4A4C965E}"/>
              </a:ext>
            </a:extLst>
          </p:cNvPr>
          <p:cNvPicPr>
            <a:picLocks noChangeAspect="1"/>
          </p:cNvPicPr>
          <p:nvPr/>
        </p:nvPicPr>
        <p:blipFill>
          <a:blip r:embed="rId2"/>
          <a:stretch>
            <a:fillRect/>
          </a:stretch>
        </p:blipFill>
        <p:spPr>
          <a:xfrm>
            <a:off x="1380467" y="1142681"/>
            <a:ext cx="9431066" cy="4572638"/>
          </a:xfrm>
          <a:prstGeom prst="rect">
            <a:avLst/>
          </a:prstGeom>
        </p:spPr>
      </p:pic>
    </p:spTree>
    <p:extLst>
      <p:ext uri="{BB962C8B-B14F-4D97-AF65-F5344CB8AC3E}">
        <p14:creationId xmlns:p14="http://schemas.microsoft.com/office/powerpoint/2010/main" val="114013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1E210-FCF2-1C4C-A52D-93D8B95CA9C1}"/>
              </a:ext>
            </a:extLst>
          </p:cNvPr>
          <p:cNvPicPr>
            <a:picLocks noChangeAspect="1"/>
          </p:cNvPicPr>
          <p:nvPr/>
        </p:nvPicPr>
        <p:blipFill>
          <a:blip r:embed="rId2"/>
          <a:stretch>
            <a:fillRect/>
          </a:stretch>
        </p:blipFill>
        <p:spPr>
          <a:xfrm>
            <a:off x="1561467" y="1190312"/>
            <a:ext cx="9069066" cy="4477375"/>
          </a:xfrm>
          <a:prstGeom prst="rect">
            <a:avLst/>
          </a:prstGeom>
        </p:spPr>
      </p:pic>
    </p:spTree>
    <p:extLst>
      <p:ext uri="{BB962C8B-B14F-4D97-AF65-F5344CB8AC3E}">
        <p14:creationId xmlns:p14="http://schemas.microsoft.com/office/powerpoint/2010/main" val="73763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41831-AD94-19B1-0F17-B58E9E8E82BF}"/>
              </a:ext>
            </a:extLst>
          </p:cNvPr>
          <p:cNvPicPr>
            <a:picLocks noChangeAspect="1"/>
          </p:cNvPicPr>
          <p:nvPr/>
        </p:nvPicPr>
        <p:blipFill>
          <a:blip r:embed="rId2"/>
          <a:stretch>
            <a:fillRect/>
          </a:stretch>
        </p:blipFill>
        <p:spPr>
          <a:xfrm>
            <a:off x="1275677" y="1109339"/>
            <a:ext cx="9640645" cy="4639322"/>
          </a:xfrm>
          <a:prstGeom prst="rect">
            <a:avLst/>
          </a:prstGeom>
        </p:spPr>
      </p:pic>
    </p:spTree>
    <p:extLst>
      <p:ext uri="{BB962C8B-B14F-4D97-AF65-F5344CB8AC3E}">
        <p14:creationId xmlns:p14="http://schemas.microsoft.com/office/powerpoint/2010/main" val="2394995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56998-C90E-A379-83F5-AF5C339AF597}"/>
              </a:ext>
            </a:extLst>
          </p:cNvPr>
          <p:cNvPicPr>
            <a:picLocks noChangeAspect="1"/>
          </p:cNvPicPr>
          <p:nvPr/>
        </p:nvPicPr>
        <p:blipFill>
          <a:blip r:embed="rId2"/>
          <a:stretch>
            <a:fillRect/>
          </a:stretch>
        </p:blipFill>
        <p:spPr>
          <a:xfrm>
            <a:off x="1380467" y="1033128"/>
            <a:ext cx="9431066" cy="4791744"/>
          </a:xfrm>
          <a:prstGeom prst="rect">
            <a:avLst/>
          </a:prstGeom>
        </p:spPr>
      </p:pic>
    </p:spTree>
    <p:extLst>
      <p:ext uri="{BB962C8B-B14F-4D97-AF65-F5344CB8AC3E}">
        <p14:creationId xmlns:p14="http://schemas.microsoft.com/office/powerpoint/2010/main" val="1404471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E12FD-1CFF-FD51-2DAF-27B72F78DF4A}"/>
              </a:ext>
            </a:extLst>
          </p:cNvPr>
          <p:cNvPicPr>
            <a:picLocks noChangeAspect="1"/>
          </p:cNvPicPr>
          <p:nvPr/>
        </p:nvPicPr>
        <p:blipFill>
          <a:blip r:embed="rId2"/>
          <a:stretch>
            <a:fillRect/>
          </a:stretch>
        </p:blipFill>
        <p:spPr>
          <a:xfrm>
            <a:off x="1423335" y="1042654"/>
            <a:ext cx="9345329" cy="4772691"/>
          </a:xfrm>
          <a:prstGeom prst="rect">
            <a:avLst/>
          </a:prstGeom>
        </p:spPr>
      </p:pic>
    </p:spTree>
    <p:extLst>
      <p:ext uri="{BB962C8B-B14F-4D97-AF65-F5344CB8AC3E}">
        <p14:creationId xmlns:p14="http://schemas.microsoft.com/office/powerpoint/2010/main" val="1528130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E5DEE-F717-15B7-7CB2-41C8FCED5A8B}"/>
              </a:ext>
            </a:extLst>
          </p:cNvPr>
          <p:cNvPicPr>
            <a:picLocks noChangeAspect="1"/>
          </p:cNvPicPr>
          <p:nvPr/>
        </p:nvPicPr>
        <p:blipFill>
          <a:blip r:embed="rId2"/>
          <a:stretch>
            <a:fillRect/>
          </a:stretch>
        </p:blipFill>
        <p:spPr>
          <a:xfrm>
            <a:off x="2766548" y="995023"/>
            <a:ext cx="6658904" cy="4867954"/>
          </a:xfrm>
          <a:prstGeom prst="rect">
            <a:avLst/>
          </a:prstGeom>
        </p:spPr>
      </p:pic>
    </p:spTree>
    <p:extLst>
      <p:ext uri="{BB962C8B-B14F-4D97-AF65-F5344CB8AC3E}">
        <p14:creationId xmlns:p14="http://schemas.microsoft.com/office/powerpoint/2010/main" val="4006403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6C628-E551-130D-1A00-E01D00B3BE20}"/>
              </a:ext>
            </a:extLst>
          </p:cNvPr>
          <p:cNvPicPr>
            <a:picLocks noChangeAspect="1"/>
          </p:cNvPicPr>
          <p:nvPr/>
        </p:nvPicPr>
        <p:blipFill>
          <a:blip r:embed="rId2"/>
          <a:stretch>
            <a:fillRect/>
          </a:stretch>
        </p:blipFill>
        <p:spPr>
          <a:xfrm>
            <a:off x="1666257" y="1599944"/>
            <a:ext cx="8859486" cy="3658111"/>
          </a:xfrm>
          <a:prstGeom prst="rect">
            <a:avLst/>
          </a:prstGeom>
        </p:spPr>
      </p:pic>
      <p:pic>
        <p:nvPicPr>
          <p:cNvPr id="5" name="Picture 4">
            <a:extLst>
              <a:ext uri="{FF2B5EF4-FFF2-40B4-BE49-F238E27FC236}">
                <a16:creationId xmlns:a16="http://schemas.microsoft.com/office/drawing/2014/main" id="{74E4BEA4-B96D-873A-FEE0-C9262991F544}"/>
              </a:ext>
            </a:extLst>
          </p:cNvPr>
          <p:cNvPicPr>
            <a:picLocks noChangeAspect="1"/>
          </p:cNvPicPr>
          <p:nvPr/>
        </p:nvPicPr>
        <p:blipFill>
          <a:blip r:embed="rId2"/>
          <a:stretch>
            <a:fillRect/>
          </a:stretch>
        </p:blipFill>
        <p:spPr>
          <a:xfrm>
            <a:off x="1666257" y="1599944"/>
            <a:ext cx="8859486" cy="3658111"/>
          </a:xfrm>
          <a:prstGeom prst="rect">
            <a:avLst/>
          </a:prstGeom>
        </p:spPr>
      </p:pic>
    </p:spTree>
    <p:extLst>
      <p:ext uri="{BB962C8B-B14F-4D97-AF65-F5344CB8AC3E}">
        <p14:creationId xmlns:p14="http://schemas.microsoft.com/office/powerpoint/2010/main" val="171020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5ECF3F-0885-43BA-2110-6E740E1B2A98}"/>
              </a:ext>
            </a:extLst>
          </p:cNvPr>
          <p:cNvPicPr>
            <a:picLocks noChangeAspect="1"/>
          </p:cNvPicPr>
          <p:nvPr/>
        </p:nvPicPr>
        <p:blipFill>
          <a:blip r:embed="rId2"/>
          <a:stretch>
            <a:fillRect/>
          </a:stretch>
        </p:blipFill>
        <p:spPr>
          <a:xfrm>
            <a:off x="2199731" y="1385602"/>
            <a:ext cx="7792537" cy="4086795"/>
          </a:xfrm>
          <a:prstGeom prst="rect">
            <a:avLst/>
          </a:prstGeom>
        </p:spPr>
      </p:pic>
    </p:spTree>
    <p:extLst>
      <p:ext uri="{BB962C8B-B14F-4D97-AF65-F5344CB8AC3E}">
        <p14:creationId xmlns:p14="http://schemas.microsoft.com/office/powerpoint/2010/main" val="4187673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A147F-0AD4-75DE-DA50-0149DADB329E}"/>
              </a:ext>
            </a:extLst>
          </p:cNvPr>
          <p:cNvPicPr>
            <a:picLocks noChangeAspect="1"/>
          </p:cNvPicPr>
          <p:nvPr/>
        </p:nvPicPr>
        <p:blipFill>
          <a:blip r:embed="rId2"/>
          <a:stretch>
            <a:fillRect/>
          </a:stretch>
        </p:blipFill>
        <p:spPr>
          <a:xfrm>
            <a:off x="1113729" y="1133154"/>
            <a:ext cx="9964541" cy="4591691"/>
          </a:xfrm>
          <a:prstGeom prst="rect">
            <a:avLst/>
          </a:prstGeom>
        </p:spPr>
      </p:pic>
    </p:spTree>
    <p:extLst>
      <p:ext uri="{BB962C8B-B14F-4D97-AF65-F5344CB8AC3E}">
        <p14:creationId xmlns:p14="http://schemas.microsoft.com/office/powerpoint/2010/main" val="78986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F3EA9-6C5C-E794-94DA-ED9DF86D968A}"/>
              </a:ext>
            </a:extLst>
          </p:cNvPr>
          <p:cNvPicPr>
            <a:picLocks noChangeAspect="1"/>
          </p:cNvPicPr>
          <p:nvPr/>
        </p:nvPicPr>
        <p:blipFill>
          <a:blip r:embed="rId2"/>
          <a:stretch>
            <a:fillRect/>
          </a:stretch>
        </p:blipFill>
        <p:spPr>
          <a:xfrm>
            <a:off x="2066362" y="1285576"/>
            <a:ext cx="8059275" cy="4286848"/>
          </a:xfrm>
          <a:prstGeom prst="rect">
            <a:avLst/>
          </a:prstGeom>
        </p:spPr>
      </p:pic>
    </p:spTree>
    <p:extLst>
      <p:ext uri="{BB962C8B-B14F-4D97-AF65-F5344CB8AC3E}">
        <p14:creationId xmlns:p14="http://schemas.microsoft.com/office/powerpoint/2010/main" val="472757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34582D-677A-2A81-97F2-4DF35A00454C}"/>
              </a:ext>
            </a:extLst>
          </p:cNvPr>
          <p:cNvSpPr txBox="1"/>
          <p:nvPr/>
        </p:nvSpPr>
        <p:spPr>
          <a:xfrm>
            <a:off x="76200" y="0"/>
            <a:ext cx="12115800" cy="3939540"/>
          </a:xfrm>
          <a:prstGeom prst="rect">
            <a:avLst/>
          </a:prstGeom>
          <a:noFill/>
        </p:spPr>
        <p:txBody>
          <a:bodyPr wrap="square">
            <a:spAutoFit/>
          </a:bodyPr>
          <a:lstStyle/>
          <a:p>
            <a:pPr algn="l"/>
            <a:r>
              <a:rPr lang="en-US" sz="2500" b="0" i="0" dirty="0">
                <a:solidFill>
                  <a:srgbClr val="333333"/>
                </a:solidFill>
                <a:effectLst/>
                <a:latin typeface="OpenSans"/>
              </a:rPr>
              <a:t>So, the most widely used </a:t>
            </a:r>
            <a:r>
              <a:rPr lang="en-US" sz="2500" b="0" i="0" dirty="0">
                <a:solidFill>
                  <a:srgbClr val="333333"/>
                </a:solidFill>
                <a:effectLst/>
                <a:highlight>
                  <a:srgbClr val="00FF00"/>
                </a:highlight>
                <a:latin typeface="OpenSans"/>
              </a:rPr>
              <a:t>open-source data management </a:t>
            </a:r>
            <a:r>
              <a:rPr lang="en-US" sz="2500" b="0" i="0" dirty="0">
                <a:solidFill>
                  <a:srgbClr val="333333"/>
                </a:solidFill>
                <a:effectLst/>
                <a:latin typeface="OpenSans"/>
              </a:rPr>
              <a:t>tools are</a:t>
            </a:r>
          </a:p>
          <a:p>
            <a:pPr algn="l"/>
            <a:endParaRPr lang="en-US" sz="2500" dirty="0">
              <a:solidFill>
                <a:srgbClr val="333333"/>
              </a:solidFill>
              <a:latin typeface="OpenSans"/>
            </a:endParaRPr>
          </a:p>
          <a:p>
            <a:pPr algn="l"/>
            <a:r>
              <a:rPr lang="en-US" sz="2500" b="0" i="0" dirty="0">
                <a:solidFill>
                  <a:srgbClr val="333333"/>
                </a:solidFill>
                <a:effectLst/>
                <a:latin typeface="OpenSans"/>
              </a:rPr>
              <a:t> </a:t>
            </a:r>
            <a:r>
              <a:rPr lang="en-US" sz="2500" b="0" i="0" dirty="0">
                <a:solidFill>
                  <a:srgbClr val="333333"/>
                </a:solidFill>
                <a:effectLst/>
                <a:highlight>
                  <a:srgbClr val="00FFFF"/>
                </a:highlight>
                <a:latin typeface="OpenSans"/>
              </a:rPr>
              <a:t>relational databases </a:t>
            </a:r>
            <a:r>
              <a:rPr lang="en-US" sz="2500" b="0" i="0" dirty="0">
                <a:solidFill>
                  <a:srgbClr val="333333"/>
                </a:solidFill>
                <a:effectLst/>
                <a:latin typeface="OpenSans"/>
              </a:rPr>
              <a:t>like </a:t>
            </a:r>
            <a:r>
              <a:rPr lang="en-US" sz="2500" b="0" i="0" dirty="0">
                <a:solidFill>
                  <a:srgbClr val="333333"/>
                </a:solidFill>
                <a:effectLst/>
                <a:highlight>
                  <a:srgbClr val="FFFF00"/>
                </a:highlight>
                <a:latin typeface="OpenSans"/>
              </a:rPr>
              <a:t>MySQL </a:t>
            </a:r>
            <a:r>
              <a:rPr lang="en-US" sz="2500" b="0" i="0" dirty="0">
                <a:solidFill>
                  <a:srgbClr val="333333"/>
                </a:solidFill>
                <a:effectLst/>
                <a:latin typeface="OpenSans"/>
              </a:rPr>
              <a:t>and PostgreSQL. </a:t>
            </a:r>
          </a:p>
          <a:p>
            <a:pPr algn="l"/>
            <a:r>
              <a:rPr lang="en-US" sz="2500" b="0" i="0" dirty="0">
                <a:solidFill>
                  <a:srgbClr val="333333"/>
                </a:solidFill>
                <a:effectLst/>
                <a:latin typeface="OpenSans"/>
              </a:rPr>
              <a:t>Also, </a:t>
            </a:r>
            <a:r>
              <a:rPr lang="en-US" sz="2500" b="0" i="0" dirty="0">
                <a:solidFill>
                  <a:srgbClr val="333333"/>
                </a:solidFill>
                <a:effectLst/>
                <a:highlight>
                  <a:srgbClr val="00FFFF"/>
                </a:highlight>
                <a:latin typeface="OpenSans"/>
              </a:rPr>
              <a:t>NoSQL Databases </a:t>
            </a:r>
            <a:r>
              <a:rPr lang="en-US" sz="2500" b="0" i="0" dirty="0">
                <a:solidFill>
                  <a:srgbClr val="333333"/>
                </a:solidFill>
                <a:effectLst/>
                <a:latin typeface="OpenSans"/>
              </a:rPr>
              <a:t>like </a:t>
            </a:r>
            <a:r>
              <a:rPr lang="en-US" sz="2500" b="0" i="0" dirty="0">
                <a:solidFill>
                  <a:srgbClr val="333333"/>
                </a:solidFill>
                <a:effectLst/>
                <a:highlight>
                  <a:srgbClr val="FFFF00"/>
                </a:highlight>
                <a:latin typeface="OpenSans"/>
              </a:rPr>
              <a:t>MongoDB</a:t>
            </a:r>
            <a:r>
              <a:rPr lang="en-US" sz="2500" b="0" i="0" dirty="0">
                <a:solidFill>
                  <a:srgbClr val="333333"/>
                </a:solidFill>
                <a:effectLst/>
                <a:latin typeface="OpenSans"/>
              </a:rPr>
              <a:t>, </a:t>
            </a:r>
            <a:r>
              <a:rPr lang="en-US" sz="2500" b="0" i="0" dirty="0">
                <a:solidFill>
                  <a:srgbClr val="333333"/>
                </a:solidFill>
                <a:effectLst/>
                <a:highlight>
                  <a:srgbClr val="FFFF00"/>
                </a:highlight>
                <a:latin typeface="OpenSans"/>
              </a:rPr>
              <a:t>Apache CouchDB</a:t>
            </a:r>
            <a:r>
              <a:rPr lang="en-US" sz="2500" b="0" i="0" dirty="0">
                <a:solidFill>
                  <a:srgbClr val="333333"/>
                </a:solidFill>
                <a:effectLst/>
                <a:latin typeface="OpenSans"/>
              </a:rPr>
              <a:t>, and </a:t>
            </a:r>
            <a:r>
              <a:rPr lang="en-US" sz="2500" b="0" i="0" dirty="0">
                <a:solidFill>
                  <a:srgbClr val="333333"/>
                </a:solidFill>
                <a:effectLst/>
                <a:highlight>
                  <a:srgbClr val="FFFF00"/>
                </a:highlight>
                <a:latin typeface="OpenSans"/>
              </a:rPr>
              <a:t>Apache Cassandra</a:t>
            </a:r>
            <a:r>
              <a:rPr lang="en-US" sz="2500" b="0" i="0" dirty="0">
                <a:solidFill>
                  <a:srgbClr val="333333"/>
                </a:solidFill>
                <a:effectLst/>
                <a:latin typeface="OpenSans"/>
              </a:rPr>
              <a:t>.</a:t>
            </a:r>
          </a:p>
          <a:p>
            <a:pPr algn="l"/>
            <a:r>
              <a:rPr lang="en-US" sz="2500" b="0" i="0" dirty="0">
                <a:solidFill>
                  <a:srgbClr val="333333"/>
                </a:solidFill>
                <a:effectLst/>
                <a:latin typeface="OpenSans"/>
              </a:rPr>
              <a:t> </a:t>
            </a:r>
          </a:p>
          <a:p>
            <a:pPr algn="l"/>
            <a:r>
              <a:rPr lang="en-US" sz="2500" b="0" i="0" dirty="0">
                <a:solidFill>
                  <a:srgbClr val="333333"/>
                </a:solidFill>
                <a:effectLst/>
                <a:highlight>
                  <a:srgbClr val="00FFFF"/>
                </a:highlight>
                <a:latin typeface="OpenSans"/>
              </a:rPr>
              <a:t>file-based tools </a:t>
            </a:r>
            <a:r>
              <a:rPr lang="en-US" sz="2500" b="0" i="0" dirty="0">
                <a:solidFill>
                  <a:srgbClr val="333333"/>
                </a:solidFill>
                <a:effectLst/>
                <a:latin typeface="OpenSans"/>
              </a:rPr>
              <a:t>like the </a:t>
            </a:r>
            <a:r>
              <a:rPr lang="en-US" sz="2500" b="0" i="0" dirty="0">
                <a:solidFill>
                  <a:srgbClr val="333333"/>
                </a:solidFill>
                <a:effectLst/>
                <a:highlight>
                  <a:srgbClr val="FFFF00"/>
                </a:highlight>
                <a:latin typeface="OpenSans"/>
              </a:rPr>
              <a:t>Hadoop File System</a:t>
            </a:r>
          </a:p>
          <a:p>
            <a:pPr algn="l"/>
            <a:r>
              <a:rPr lang="en-US" sz="2500" b="0" i="0" dirty="0">
                <a:solidFill>
                  <a:srgbClr val="333333"/>
                </a:solidFill>
                <a:effectLst/>
                <a:highlight>
                  <a:srgbClr val="00FFFF"/>
                </a:highlight>
                <a:latin typeface="OpenSans"/>
              </a:rPr>
              <a:t>Cloud File systems </a:t>
            </a:r>
            <a:r>
              <a:rPr lang="en-US" sz="2500" b="0" i="0" dirty="0">
                <a:solidFill>
                  <a:srgbClr val="333333"/>
                </a:solidFill>
                <a:effectLst/>
                <a:latin typeface="OpenSans"/>
              </a:rPr>
              <a:t>like </a:t>
            </a:r>
            <a:r>
              <a:rPr lang="en-US" sz="2500" b="0" i="0" dirty="0" err="1">
                <a:solidFill>
                  <a:srgbClr val="333333"/>
                </a:solidFill>
                <a:effectLst/>
                <a:highlight>
                  <a:srgbClr val="FFFF00"/>
                </a:highlight>
                <a:latin typeface="OpenSans"/>
              </a:rPr>
              <a:t>Ceph</a:t>
            </a:r>
            <a:r>
              <a:rPr lang="en-US" sz="2500" b="0" i="0" dirty="0">
                <a:solidFill>
                  <a:srgbClr val="333333"/>
                </a:solidFill>
                <a:effectLst/>
                <a:highlight>
                  <a:srgbClr val="FFFF00"/>
                </a:highlight>
                <a:latin typeface="OpenSans"/>
              </a:rPr>
              <a:t>. </a:t>
            </a:r>
          </a:p>
          <a:p>
            <a:pPr algn="l"/>
            <a:endParaRPr lang="en-US" sz="2500" b="0" i="0" dirty="0">
              <a:solidFill>
                <a:srgbClr val="333333"/>
              </a:solidFill>
              <a:effectLst/>
              <a:latin typeface="OpenSans"/>
            </a:endParaRPr>
          </a:p>
          <a:p>
            <a:pPr algn="l"/>
            <a:r>
              <a:rPr lang="en-US" sz="2500" b="0" i="0" dirty="0">
                <a:solidFill>
                  <a:srgbClr val="333333"/>
                </a:solidFill>
                <a:effectLst/>
                <a:highlight>
                  <a:srgbClr val="FFFF00"/>
                </a:highlight>
                <a:latin typeface="OpenSans"/>
              </a:rPr>
              <a:t>You also have </a:t>
            </a:r>
            <a:r>
              <a:rPr lang="en-US" sz="2500" b="0" i="0" u="sng" dirty="0">
                <a:solidFill>
                  <a:schemeClr val="accent5">
                    <a:lumMod val="50000"/>
                  </a:schemeClr>
                </a:solidFill>
                <a:effectLst/>
                <a:highlight>
                  <a:srgbClr val="FFFF00"/>
                </a:highlight>
                <a:latin typeface="OpenSans"/>
              </a:rPr>
              <a:t>an elastic search tool that stores text data</a:t>
            </a:r>
            <a:r>
              <a:rPr lang="en-US" sz="2500" b="0" i="0" dirty="0">
                <a:solidFill>
                  <a:srgbClr val="333333"/>
                </a:solidFill>
                <a:effectLst/>
                <a:highlight>
                  <a:srgbClr val="FFFF00"/>
                </a:highlight>
                <a:latin typeface="OpenSans"/>
              </a:rPr>
              <a:t>, including the creation of a search index for fast document retrieval</a:t>
            </a:r>
            <a:r>
              <a:rPr lang="en-US" sz="2500" b="0" i="0" dirty="0">
                <a:solidFill>
                  <a:srgbClr val="333333"/>
                </a:solidFill>
                <a:effectLst/>
                <a:latin typeface="OpenSans"/>
              </a:rPr>
              <a:t>. </a:t>
            </a:r>
          </a:p>
        </p:txBody>
      </p:sp>
    </p:spTree>
    <p:extLst>
      <p:ext uri="{BB962C8B-B14F-4D97-AF65-F5344CB8AC3E}">
        <p14:creationId xmlns:p14="http://schemas.microsoft.com/office/powerpoint/2010/main" val="292091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BE6AE2-1F24-FEEF-B080-CADCE8B7B6B1}"/>
              </a:ext>
            </a:extLst>
          </p:cNvPr>
          <p:cNvPicPr>
            <a:picLocks noChangeAspect="1"/>
          </p:cNvPicPr>
          <p:nvPr/>
        </p:nvPicPr>
        <p:blipFill>
          <a:blip r:embed="rId2"/>
          <a:stretch>
            <a:fillRect/>
          </a:stretch>
        </p:blipFill>
        <p:spPr>
          <a:xfrm>
            <a:off x="1370940" y="880707"/>
            <a:ext cx="9450119" cy="5096586"/>
          </a:xfrm>
          <a:prstGeom prst="rect">
            <a:avLst/>
          </a:prstGeom>
        </p:spPr>
      </p:pic>
    </p:spTree>
    <p:extLst>
      <p:ext uri="{BB962C8B-B14F-4D97-AF65-F5344CB8AC3E}">
        <p14:creationId xmlns:p14="http://schemas.microsoft.com/office/powerpoint/2010/main" val="706026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5DBDA3-604F-4C5C-32D4-151735AF6AF6}"/>
              </a:ext>
            </a:extLst>
          </p:cNvPr>
          <p:cNvSpPr txBox="1"/>
          <p:nvPr/>
        </p:nvSpPr>
        <p:spPr>
          <a:xfrm>
            <a:off x="-1" y="0"/>
            <a:ext cx="12660087" cy="5747727"/>
          </a:xfrm>
          <a:prstGeom prst="rect">
            <a:avLst/>
          </a:prstGeom>
          <a:noFill/>
        </p:spPr>
        <p:txBody>
          <a:bodyPr wrap="square">
            <a:spAutoFit/>
          </a:bodyPr>
          <a:lstStyle/>
          <a:p>
            <a:pPr algn="l"/>
            <a:r>
              <a:rPr lang="en-US" sz="2450" b="0" i="0" dirty="0">
                <a:solidFill>
                  <a:srgbClr val="333333"/>
                </a:solidFill>
                <a:effectLst/>
                <a:latin typeface="OpenSans"/>
              </a:rPr>
              <a:t>the task of data integration and transformation in the classic data warehousing world is to </a:t>
            </a:r>
          </a:p>
          <a:p>
            <a:pPr algn="l"/>
            <a:r>
              <a:rPr lang="en-US" sz="2450" b="0" i="0" dirty="0">
                <a:solidFill>
                  <a:srgbClr val="333333"/>
                </a:solidFill>
                <a:effectLst/>
                <a:latin typeface="OpenSans"/>
              </a:rPr>
              <a:t>Extract, Transform, and Load (ETL). </a:t>
            </a:r>
          </a:p>
          <a:p>
            <a:pPr algn="l"/>
            <a:r>
              <a:rPr lang="en-US" sz="2450" b="0" i="0" dirty="0">
                <a:solidFill>
                  <a:srgbClr val="333333"/>
                </a:solidFill>
                <a:effectLst/>
                <a:latin typeface="OpenSans"/>
              </a:rPr>
              <a:t>Data scientists often propose Extract, Load, Transform (ELT) as data is dumped somewhere, </a:t>
            </a:r>
          </a:p>
          <a:p>
            <a:pPr algn="l"/>
            <a:r>
              <a:rPr lang="en-US" sz="2450" b="0" i="0" dirty="0">
                <a:solidFill>
                  <a:srgbClr val="333333"/>
                </a:solidFill>
                <a:effectLst/>
                <a:latin typeface="OpenSans"/>
              </a:rPr>
              <a:t>and the data engineer or data scientist handles the transformation of the data. </a:t>
            </a:r>
          </a:p>
          <a:p>
            <a:pPr algn="l"/>
            <a:r>
              <a:rPr lang="en-US" sz="2450" b="0" i="0" dirty="0">
                <a:solidFill>
                  <a:srgbClr val="333333"/>
                </a:solidFill>
                <a:effectLst/>
                <a:latin typeface="OpenSans"/>
              </a:rPr>
              <a:t>Another term for this process emerged: Data Refinery and Cleansing. </a:t>
            </a:r>
          </a:p>
          <a:p>
            <a:pPr algn="l"/>
            <a:endParaRPr lang="en-US" sz="2450" b="0" i="0" dirty="0">
              <a:solidFill>
                <a:srgbClr val="333333"/>
              </a:solidFill>
              <a:effectLst/>
              <a:latin typeface="OpenSans"/>
            </a:endParaRPr>
          </a:p>
          <a:p>
            <a:pPr algn="l"/>
            <a:r>
              <a:rPr lang="en-US" sz="2450" b="0" i="0" dirty="0">
                <a:solidFill>
                  <a:srgbClr val="333333"/>
                </a:solidFill>
                <a:effectLst/>
                <a:latin typeface="OpenSans"/>
              </a:rPr>
              <a:t>The most widely used open-source data integration and transformation tools are the following: </a:t>
            </a:r>
          </a:p>
          <a:p>
            <a:pPr algn="l"/>
            <a:r>
              <a:rPr lang="en-US" sz="2450" b="0" i="0" dirty="0">
                <a:solidFill>
                  <a:srgbClr val="333333"/>
                </a:solidFill>
                <a:effectLst/>
                <a:highlight>
                  <a:srgbClr val="00FFFF"/>
                </a:highlight>
                <a:latin typeface="OpenSans"/>
              </a:rPr>
              <a:t>Apache AirFlow,</a:t>
            </a:r>
            <a:r>
              <a:rPr lang="en-US" sz="2450" b="0" i="0" dirty="0">
                <a:solidFill>
                  <a:srgbClr val="333333"/>
                </a:solidFill>
                <a:effectLst/>
                <a:latin typeface="OpenSans"/>
              </a:rPr>
              <a:t> which was created by </a:t>
            </a:r>
            <a:r>
              <a:rPr lang="en-US" sz="2450" b="0" i="0" dirty="0">
                <a:solidFill>
                  <a:srgbClr val="333333"/>
                </a:solidFill>
                <a:effectLst/>
                <a:highlight>
                  <a:srgbClr val="00FFFF"/>
                </a:highlight>
                <a:latin typeface="OpenSans"/>
              </a:rPr>
              <a:t>Airbnb</a:t>
            </a:r>
            <a:r>
              <a:rPr lang="en-US" sz="2450" b="0" i="0" dirty="0">
                <a:solidFill>
                  <a:srgbClr val="333333"/>
                </a:solidFill>
                <a:effectLst/>
                <a:latin typeface="OpenSans"/>
              </a:rPr>
              <a:t> originally. </a:t>
            </a:r>
          </a:p>
          <a:p>
            <a:pPr algn="l"/>
            <a:r>
              <a:rPr lang="en-US" sz="2450" b="0" i="0" dirty="0">
                <a:solidFill>
                  <a:srgbClr val="333333"/>
                </a:solidFill>
                <a:effectLst/>
                <a:highlight>
                  <a:srgbClr val="00FFFF"/>
                </a:highlight>
                <a:latin typeface="OpenSans"/>
              </a:rPr>
              <a:t>KubeFlow</a:t>
            </a:r>
            <a:r>
              <a:rPr lang="en-US" sz="2450" b="0" i="0" dirty="0">
                <a:solidFill>
                  <a:srgbClr val="333333"/>
                </a:solidFill>
                <a:effectLst/>
                <a:latin typeface="OpenSans"/>
              </a:rPr>
              <a:t>, which allows the </a:t>
            </a:r>
            <a:r>
              <a:rPr lang="en-US" sz="2450" b="0" i="0" dirty="0">
                <a:solidFill>
                  <a:srgbClr val="333333"/>
                </a:solidFill>
                <a:effectLst/>
                <a:highlight>
                  <a:srgbClr val="00FF00"/>
                </a:highlight>
                <a:latin typeface="OpenSans"/>
              </a:rPr>
              <a:t>execution of data science pipelines on top of Kubernetes. </a:t>
            </a:r>
          </a:p>
          <a:p>
            <a:pPr algn="l"/>
            <a:r>
              <a:rPr lang="en-US" sz="2450" b="0" i="0" dirty="0">
                <a:solidFill>
                  <a:srgbClr val="333333"/>
                </a:solidFill>
                <a:effectLst/>
                <a:highlight>
                  <a:srgbClr val="00FFFF"/>
                </a:highlight>
                <a:latin typeface="OpenSans"/>
              </a:rPr>
              <a:t>Apache Kafka</a:t>
            </a:r>
            <a:r>
              <a:rPr lang="en-US" sz="2450" b="0" i="0" dirty="0">
                <a:solidFill>
                  <a:srgbClr val="333333"/>
                </a:solidFill>
                <a:effectLst/>
                <a:latin typeface="OpenSans"/>
              </a:rPr>
              <a:t>, which originated from </a:t>
            </a:r>
            <a:r>
              <a:rPr lang="en-US" sz="2450" b="0" i="0" dirty="0">
                <a:solidFill>
                  <a:srgbClr val="333333"/>
                </a:solidFill>
                <a:effectLst/>
                <a:highlight>
                  <a:srgbClr val="00FF00"/>
                </a:highlight>
                <a:latin typeface="OpenSans"/>
              </a:rPr>
              <a:t>LinkedIn.</a:t>
            </a:r>
            <a:r>
              <a:rPr lang="en-US" sz="2450" b="0" i="0" dirty="0">
                <a:solidFill>
                  <a:srgbClr val="333333"/>
                </a:solidFill>
                <a:effectLst/>
                <a:latin typeface="OpenSans"/>
              </a:rPr>
              <a:t> </a:t>
            </a:r>
          </a:p>
          <a:p>
            <a:pPr algn="l"/>
            <a:r>
              <a:rPr lang="en-US" sz="2450" b="0" i="0" dirty="0">
                <a:solidFill>
                  <a:srgbClr val="333333"/>
                </a:solidFill>
                <a:effectLst/>
                <a:highlight>
                  <a:srgbClr val="00FFFF"/>
                </a:highlight>
                <a:latin typeface="OpenSans"/>
              </a:rPr>
              <a:t>Apache Nifi</a:t>
            </a:r>
            <a:r>
              <a:rPr lang="en-US" sz="2450" b="0" i="0" dirty="0">
                <a:solidFill>
                  <a:srgbClr val="333333"/>
                </a:solidFill>
                <a:effectLst/>
                <a:latin typeface="OpenSans"/>
              </a:rPr>
              <a:t>, which delivers a very </a:t>
            </a:r>
            <a:r>
              <a:rPr lang="en-US" sz="2450" b="0" i="0" dirty="0">
                <a:solidFill>
                  <a:srgbClr val="333333"/>
                </a:solidFill>
                <a:effectLst/>
                <a:highlight>
                  <a:srgbClr val="00FF00"/>
                </a:highlight>
                <a:latin typeface="OpenSans"/>
              </a:rPr>
              <a:t>nice visual editor</a:t>
            </a:r>
            <a:r>
              <a:rPr lang="en-US" sz="2450" b="0" i="0" dirty="0">
                <a:solidFill>
                  <a:srgbClr val="333333"/>
                </a:solidFill>
                <a:effectLst/>
                <a:latin typeface="OpenSans"/>
              </a:rPr>
              <a:t>. </a:t>
            </a:r>
          </a:p>
          <a:p>
            <a:pPr algn="l"/>
            <a:r>
              <a:rPr lang="en-US" sz="2450" b="0" i="0" dirty="0">
                <a:solidFill>
                  <a:srgbClr val="333333"/>
                </a:solidFill>
                <a:effectLst/>
                <a:highlight>
                  <a:srgbClr val="00FFFF"/>
                </a:highlight>
                <a:latin typeface="OpenSans"/>
              </a:rPr>
              <a:t>Apache SparkSQL</a:t>
            </a:r>
            <a:r>
              <a:rPr lang="en-US" sz="2450" b="0" i="0" dirty="0">
                <a:solidFill>
                  <a:srgbClr val="333333"/>
                </a:solidFill>
                <a:effectLst/>
                <a:latin typeface="OpenSans"/>
              </a:rPr>
              <a:t>, lets you </a:t>
            </a:r>
            <a:r>
              <a:rPr lang="en-US" sz="2450" b="0" i="0" dirty="0">
                <a:solidFill>
                  <a:srgbClr val="333333"/>
                </a:solidFill>
                <a:effectLst/>
                <a:highlight>
                  <a:srgbClr val="00FF00"/>
                </a:highlight>
                <a:latin typeface="OpenSans"/>
              </a:rPr>
              <a:t>use ANSI SQL and scales up to compute clusters of </a:t>
            </a:r>
          </a:p>
          <a:p>
            <a:pPr algn="l"/>
            <a:r>
              <a:rPr lang="en-US" sz="2450" b="0" i="0" dirty="0">
                <a:solidFill>
                  <a:srgbClr val="333333"/>
                </a:solidFill>
                <a:effectLst/>
                <a:highlight>
                  <a:srgbClr val="00FF00"/>
                </a:highlight>
                <a:latin typeface="OpenSans"/>
              </a:rPr>
              <a:t>thousands of nodes </a:t>
            </a:r>
            <a:r>
              <a:rPr lang="en-US" sz="2450" b="0" i="0" dirty="0">
                <a:solidFill>
                  <a:srgbClr val="333333"/>
                </a:solidFill>
                <a:effectLst/>
                <a:latin typeface="OpenSans"/>
              </a:rPr>
              <a:t>and </a:t>
            </a:r>
            <a:r>
              <a:rPr lang="en-US" sz="2450" b="0" i="0" dirty="0">
                <a:solidFill>
                  <a:srgbClr val="333333"/>
                </a:solidFill>
                <a:effectLst/>
                <a:highlight>
                  <a:srgbClr val="00FFFF"/>
                </a:highlight>
                <a:latin typeface="OpenSans"/>
              </a:rPr>
              <a:t>NodeRED</a:t>
            </a:r>
            <a:r>
              <a:rPr lang="en-US" sz="2450" b="0" i="0" dirty="0">
                <a:solidFill>
                  <a:srgbClr val="333333"/>
                </a:solidFill>
                <a:effectLst/>
                <a:latin typeface="OpenSans"/>
              </a:rPr>
              <a:t> </a:t>
            </a:r>
            <a:r>
              <a:rPr lang="en-US" sz="2450" b="0" i="0" dirty="0">
                <a:solidFill>
                  <a:srgbClr val="333333"/>
                </a:solidFill>
                <a:effectLst/>
                <a:highlight>
                  <a:srgbClr val="00FF00"/>
                </a:highlight>
                <a:latin typeface="OpenSans"/>
              </a:rPr>
              <a:t>also brings a visual editor. </a:t>
            </a:r>
          </a:p>
          <a:p>
            <a:pPr algn="l"/>
            <a:r>
              <a:rPr lang="en-US" sz="2450" b="0" i="0" dirty="0">
                <a:solidFill>
                  <a:srgbClr val="333333"/>
                </a:solidFill>
                <a:effectLst/>
                <a:latin typeface="OpenSans"/>
              </a:rPr>
              <a:t>In addition, NodeRED is so low in resource consumption that </a:t>
            </a:r>
          </a:p>
          <a:p>
            <a:pPr algn="l"/>
            <a:r>
              <a:rPr lang="en-US" sz="2450" b="0" i="0" dirty="0">
                <a:solidFill>
                  <a:srgbClr val="333333"/>
                </a:solidFill>
                <a:effectLst/>
                <a:latin typeface="OpenSans"/>
              </a:rPr>
              <a:t>it even runs on </a:t>
            </a:r>
            <a:r>
              <a:rPr lang="en-US" sz="2450" b="0" i="0" dirty="0">
                <a:solidFill>
                  <a:srgbClr val="333333"/>
                </a:solidFill>
                <a:effectLst/>
                <a:highlight>
                  <a:srgbClr val="FFFF00"/>
                </a:highlight>
                <a:latin typeface="OpenSans"/>
              </a:rPr>
              <a:t>tiny devices like a Raspberry Pi</a:t>
            </a:r>
          </a:p>
        </p:txBody>
      </p:sp>
    </p:spTree>
    <p:extLst>
      <p:ext uri="{BB962C8B-B14F-4D97-AF65-F5344CB8AC3E}">
        <p14:creationId xmlns:p14="http://schemas.microsoft.com/office/powerpoint/2010/main" val="2921267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D118A-442B-94D7-BB1B-A1BDB8C5EDD7}"/>
              </a:ext>
            </a:extLst>
          </p:cNvPr>
          <p:cNvPicPr>
            <a:picLocks noChangeAspect="1"/>
          </p:cNvPicPr>
          <p:nvPr/>
        </p:nvPicPr>
        <p:blipFill>
          <a:blip r:embed="rId2"/>
          <a:stretch>
            <a:fillRect/>
          </a:stretch>
        </p:blipFill>
        <p:spPr>
          <a:xfrm>
            <a:off x="1490019" y="928338"/>
            <a:ext cx="9211961" cy="5001323"/>
          </a:xfrm>
          <a:prstGeom prst="rect">
            <a:avLst/>
          </a:prstGeom>
        </p:spPr>
      </p:pic>
    </p:spTree>
    <p:extLst>
      <p:ext uri="{BB962C8B-B14F-4D97-AF65-F5344CB8AC3E}">
        <p14:creationId xmlns:p14="http://schemas.microsoft.com/office/powerpoint/2010/main" val="638847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C7DAD1-8FB0-9411-F5AA-03FAE2C247EB}"/>
              </a:ext>
            </a:extLst>
          </p:cNvPr>
          <p:cNvSpPr txBox="1"/>
          <p:nvPr/>
        </p:nvSpPr>
        <p:spPr>
          <a:xfrm>
            <a:off x="-1" y="0"/>
            <a:ext cx="11996057" cy="4893647"/>
          </a:xfrm>
          <a:prstGeom prst="rect">
            <a:avLst/>
          </a:prstGeom>
          <a:noFill/>
        </p:spPr>
        <p:txBody>
          <a:bodyPr wrap="square">
            <a:spAutoFit/>
          </a:bodyPr>
          <a:lstStyle/>
          <a:p>
            <a:pPr algn="l"/>
            <a:r>
              <a:rPr lang="en-US" sz="2400" b="0" i="0" dirty="0">
                <a:solidFill>
                  <a:srgbClr val="333333"/>
                </a:solidFill>
                <a:effectLst/>
                <a:latin typeface="OpenSans"/>
              </a:rPr>
              <a:t>Now let’s discuss the most widely used </a:t>
            </a:r>
            <a:r>
              <a:rPr lang="en-US" sz="2400" b="0" i="0" dirty="0">
                <a:solidFill>
                  <a:srgbClr val="333333"/>
                </a:solidFill>
                <a:effectLst/>
                <a:highlight>
                  <a:srgbClr val="00FF00"/>
                </a:highlight>
                <a:latin typeface="OpenSans"/>
              </a:rPr>
              <a:t>open-source data visualization tools.</a:t>
            </a:r>
            <a:r>
              <a:rPr lang="en-US" sz="2400" b="0" i="0" dirty="0">
                <a:solidFill>
                  <a:srgbClr val="333333"/>
                </a:solidFill>
                <a:effectLst/>
                <a:latin typeface="OpenSans"/>
              </a:rPr>
              <a:t> </a:t>
            </a:r>
          </a:p>
          <a:p>
            <a:pPr algn="l"/>
            <a:endParaRPr lang="en-US" sz="2400" b="0" i="0" dirty="0">
              <a:solidFill>
                <a:srgbClr val="333333"/>
              </a:solidFill>
              <a:effectLst/>
              <a:latin typeface="OpenSans"/>
            </a:endParaRPr>
          </a:p>
          <a:p>
            <a:pPr algn="l"/>
            <a:r>
              <a:rPr lang="en-US" sz="2400" b="0" i="0" dirty="0">
                <a:solidFill>
                  <a:srgbClr val="333333"/>
                </a:solidFill>
                <a:effectLst/>
                <a:highlight>
                  <a:srgbClr val="C0C0C0"/>
                </a:highlight>
                <a:latin typeface="OpenSans"/>
              </a:rPr>
              <a:t>You must distinguish </a:t>
            </a:r>
            <a:r>
              <a:rPr lang="en-US" sz="2400" b="0" i="0" dirty="0">
                <a:solidFill>
                  <a:srgbClr val="333333"/>
                </a:solidFill>
                <a:effectLst/>
                <a:latin typeface="OpenSans"/>
              </a:rPr>
              <a:t>between</a:t>
            </a:r>
            <a:r>
              <a:rPr lang="en-US" sz="2400" b="0" i="0" dirty="0">
                <a:solidFill>
                  <a:srgbClr val="333333"/>
                </a:solidFill>
                <a:effectLst/>
                <a:highlight>
                  <a:srgbClr val="FF00FF"/>
                </a:highlight>
                <a:latin typeface="OpenSans"/>
              </a:rPr>
              <a:t> programming libraries </a:t>
            </a:r>
          </a:p>
          <a:p>
            <a:pPr algn="l"/>
            <a:r>
              <a:rPr lang="en-US" sz="2400" b="0" i="0" dirty="0">
                <a:solidFill>
                  <a:srgbClr val="333333"/>
                </a:solidFill>
                <a:effectLst/>
                <a:highlight>
                  <a:srgbClr val="FF00FF"/>
                </a:highlight>
                <a:latin typeface="OpenSans"/>
              </a:rPr>
              <a:t>where you must use code </a:t>
            </a:r>
            <a:r>
              <a:rPr lang="en-US" sz="2400" b="0" i="0" dirty="0">
                <a:solidFill>
                  <a:srgbClr val="333333"/>
                </a:solidFill>
                <a:effectLst/>
                <a:latin typeface="OpenSans"/>
              </a:rPr>
              <a:t>or </a:t>
            </a:r>
            <a:r>
              <a:rPr lang="en-US" sz="2400" b="0" i="0" dirty="0">
                <a:solidFill>
                  <a:srgbClr val="333333"/>
                </a:solidFill>
                <a:effectLst/>
                <a:highlight>
                  <a:srgbClr val="00FFFF"/>
                </a:highlight>
                <a:latin typeface="OpenSans"/>
              </a:rPr>
              <a:t>tools containing a user interface</a:t>
            </a:r>
            <a:r>
              <a:rPr lang="en-US" sz="2400" b="0" i="0" dirty="0">
                <a:solidFill>
                  <a:srgbClr val="333333"/>
                </a:solidFill>
                <a:effectLst/>
                <a:latin typeface="OpenSans"/>
              </a:rPr>
              <a:t>. </a:t>
            </a:r>
          </a:p>
          <a:p>
            <a:pPr algn="l"/>
            <a:endParaRPr lang="en-US" sz="2400" b="0" i="0" dirty="0">
              <a:solidFill>
                <a:srgbClr val="333333"/>
              </a:solidFill>
              <a:effectLst/>
              <a:latin typeface="OpenSans"/>
            </a:endParaRPr>
          </a:p>
          <a:p>
            <a:pPr algn="l"/>
            <a:r>
              <a:rPr lang="en-US" sz="2400" b="0" i="0" dirty="0">
                <a:solidFill>
                  <a:srgbClr val="333333"/>
                </a:solidFill>
                <a:effectLst/>
                <a:highlight>
                  <a:srgbClr val="00FFFF"/>
                </a:highlight>
                <a:latin typeface="OpenSans"/>
              </a:rPr>
              <a:t>Pixie Dust </a:t>
            </a:r>
            <a:r>
              <a:rPr lang="en-US" sz="2400" b="0" i="0" dirty="0">
                <a:solidFill>
                  <a:srgbClr val="333333"/>
                </a:solidFill>
                <a:effectLst/>
                <a:highlight>
                  <a:srgbClr val="FFFF00"/>
                </a:highlight>
                <a:latin typeface="OpenSans"/>
              </a:rPr>
              <a:t>is also a library but has a user interface that facilitates plotting in Python</a:t>
            </a:r>
            <a:r>
              <a:rPr lang="en-US" sz="2400" b="0" i="0" dirty="0">
                <a:solidFill>
                  <a:srgbClr val="333333"/>
                </a:solidFill>
                <a:effectLst/>
                <a:latin typeface="OpenSans"/>
              </a:rPr>
              <a:t>. </a:t>
            </a:r>
          </a:p>
          <a:p>
            <a:pPr algn="l"/>
            <a:endParaRPr lang="en-US" sz="2400" b="0" i="0" dirty="0">
              <a:solidFill>
                <a:srgbClr val="333333"/>
              </a:solidFill>
              <a:effectLst/>
              <a:latin typeface="OpenSans"/>
            </a:endParaRPr>
          </a:p>
          <a:p>
            <a:pPr algn="l"/>
            <a:r>
              <a:rPr lang="en-US" sz="2400" b="0" i="0" dirty="0">
                <a:solidFill>
                  <a:srgbClr val="333333"/>
                </a:solidFill>
                <a:effectLst/>
                <a:latin typeface="OpenSans"/>
              </a:rPr>
              <a:t>A similar approach uses</a:t>
            </a:r>
            <a:r>
              <a:rPr lang="en-US" sz="2400" b="0" i="0" dirty="0">
                <a:solidFill>
                  <a:srgbClr val="333333"/>
                </a:solidFill>
                <a:effectLst/>
                <a:highlight>
                  <a:srgbClr val="00FFFF"/>
                </a:highlight>
                <a:latin typeface="OpenSans"/>
              </a:rPr>
              <a:t> Hue, </a:t>
            </a:r>
            <a:r>
              <a:rPr lang="en-US" sz="2400" b="0" i="0" dirty="0">
                <a:solidFill>
                  <a:srgbClr val="333333"/>
                </a:solidFill>
                <a:effectLst/>
                <a:highlight>
                  <a:srgbClr val="FFFF00"/>
                </a:highlight>
                <a:latin typeface="OpenSans"/>
              </a:rPr>
              <a:t>which can create visualizations from SQL queries. </a:t>
            </a:r>
          </a:p>
          <a:p>
            <a:pPr algn="l"/>
            <a:endParaRPr lang="en-US" sz="2400" b="0" i="0" dirty="0">
              <a:solidFill>
                <a:srgbClr val="333333"/>
              </a:solidFill>
              <a:effectLst/>
              <a:latin typeface="OpenSans"/>
            </a:endParaRPr>
          </a:p>
          <a:p>
            <a:pPr algn="l"/>
            <a:r>
              <a:rPr lang="en-US" sz="2400" b="0" i="0" dirty="0">
                <a:solidFill>
                  <a:srgbClr val="333333"/>
                </a:solidFill>
                <a:effectLst/>
                <a:latin typeface="OpenSans"/>
              </a:rPr>
              <a:t>Whereas </a:t>
            </a:r>
            <a:r>
              <a:rPr lang="en-US" sz="2400" b="0" i="0" dirty="0">
                <a:solidFill>
                  <a:srgbClr val="333333"/>
                </a:solidFill>
                <a:effectLst/>
                <a:highlight>
                  <a:srgbClr val="00FFFF"/>
                </a:highlight>
                <a:latin typeface="OpenSans"/>
              </a:rPr>
              <a:t>Kibana</a:t>
            </a:r>
            <a:r>
              <a:rPr lang="en-US" sz="2400" b="0" i="0" dirty="0">
                <a:solidFill>
                  <a:srgbClr val="333333"/>
                </a:solidFill>
                <a:effectLst/>
                <a:latin typeface="OpenSans"/>
              </a:rPr>
              <a:t>, </a:t>
            </a:r>
            <a:r>
              <a:rPr lang="en-US" sz="2400" b="0" i="0" dirty="0">
                <a:solidFill>
                  <a:srgbClr val="333333"/>
                </a:solidFill>
                <a:effectLst/>
                <a:highlight>
                  <a:srgbClr val="00FFFF"/>
                </a:highlight>
                <a:latin typeface="OpenSans"/>
              </a:rPr>
              <a:t>a data exploration, and visualization web application </a:t>
            </a:r>
            <a:r>
              <a:rPr lang="en-US" sz="2400" b="0" i="0" dirty="0">
                <a:solidFill>
                  <a:srgbClr val="333333"/>
                </a:solidFill>
                <a:effectLst/>
                <a:latin typeface="OpenSans"/>
              </a:rPr>
              <a:t>is </a:t>
            </a:r>
            <a:r>
              <a:rPr lang="en-US" sz="2400" b="0" i="0" dirty="0">
                <a:solidFill>
                  <a:srgbClr val="333333"/>
                </a:solidFill>
                <a:effectLst/>
                <a:highlight>
                  <a:srgbClr val="FFFF00"/>
                </a:highlight>
                <a:latin typeface="OpenSans"/>
              </a:rPr>
              <a:t>limited to Elasticsearch (data provider).</a:t>
            </a:r>
            <a:r>
              <a:rPr lang="en-US" sz="2400" b="0" i="0" dirty="0">
                <a:solidFill>
                  <a:srgbClr val="333333"/>
                </a:solidFill>
                <a:effectLst/>
                <a:latin typeface="OpenSans"/>
              </a:rPr>
              <a:t> </a:t>
            </a:r>
          </a:p>
          <a:p>
            <a:pPr algn="l"/>
            <a:endParaRPr lang="en-US" sz="2400" b="0" i="0" dirty="0">
              <a:solidFill>
                <a:srgbClr val="333333"/>
              </a:solidFill>
              <a:effectLst/>
              <a:latin typeface="OpenSans"/>
            </a:endParaRPr>
          </a:p>
          <a:p>
            <a:pPr algn="l"/>
            <a:r>
              <a:rPr lang="en-US" sz="2400" b="0" i="0" dirty="0">
                <a:solidFill>
                  <a:srgbClr val="333333"/>
                </a:solidFill>
                <a:effectLst/>
                <a:latin typeface="OpenSans"/>
              </a:rPr>
              <a:t>And finally, </a:t>
            </a:r>
            <a:r>
              <a:rPr lang="en-US" sz="2400" b="0" i="0" dirty="0">
                <a:solidFill>
                  <a:srgbClr val="333333"/>
                </a:solidFill>
                <a:effectLst/>
                <a:highlight>
                  <a:srgbClr val="00FFFF"/>
                </a:highlight>
                <a:latin typeface="OpenSans"/>
              </a:rPr>
              <a:t>Apache Superset </a:t>
            </a:r>
            <a:r>
              <a:rPr lang="en-US" sz="2400" b="0" i="0" dirty="0">
                <a:solidFill>
                  <a:srgbClr val="333333"/>
                </a:solidFill>
                <a:effectLst/>
                <a:latin typeface="OpenSans"/>
              </a:rPr>
              <a:t>is a </a:t>
            </a:r>
            <a:r>
              <a:rPr lang="en-US" sz="2400" b="0" i="0" dirty="0">
                <a:solidFill>
                  <a:srgbClr val="333333"/>
                </a:solidFill>
                <a:effectLst/>
                <a:highlight>
                  <a:srgbClr val="FFFF00"/>
                </a:highlight>
                <a:latin typeface="OpenSans"/>
              </a:rPr>
              <a:t>data exploration and visualization web application.</a:t>
            </a:r>
          </a:p>
        </p:txBody>
      </p:sp>
    </p:spTree>
    <p:extLst>
      <p:ext uri="{BB962C8B-B14F-4D97-AF65-F5344CB8AC3E}">
        <p14:creationId xmlns:p14="http://schemas.microsoft.com/office/powerpoint/2010/main" val="1963952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7775893-713C-D2FF-2093-598C0C415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475" y="3125575"/>
            <a:ext cx="4701981" cy="37324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40D18B6-5391-AB5C-4446-FFB992D7BE07}"/>
              </a:ext>
            </a:extLst>
          </p:cNvPr>
          <p:cNvPicPr>
            <a:picLocks noChangeAspect="1"/>
          </p:cNvPicPr>
          <p:nvPr/>
        </p:nvPicPr>
        <p:blipFill>
          <a:blip r:embed="rId3"/>
          <a:stretch>
            <a:fillRect/>
          </a:stretch>
        </p:blipFill>
        <p:spPr>
          <a:xfrm>
            <a:off x="851560" y="0"/>
            <a:ext cx="10221751" cy="2991267"/>
          </a:xfrm>
          <a:prstGeom prst="rect">
            <a:avLst/>
          </a:prstGeom>
        </p:spPr>
      </p:pic>
    </p:spTree>
    <p:extLst>
      <p:ext uri="{BB962C8B-B14F-4D97-AF65-F5344CB8AC3E}">
        <p14:creationId xmlns:p14="http://schemas.microsoft.com/office/powerpoint/2010/main" val="1060367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AD745D-C35F-5C72-832A-4917EF658027}"/>
              </a:ext>
            </a:extLst>
          </p:cNvPr>
          <p:cNvSpPr txBox="1"/>
          <p:nvPr/>
        </p:nvSpPr>
        <p:spPr>
          <a:xfrm>
            <a:off x="-74488" y="-93100"/>
            <a:ext cx="12619234" cy="6740307"/>
          </a:xfrm>
          <a:prstGeom prst="rect">
            <a:avLst/>
          </a:prstGeom>
          <a:noFill/>
        </p:spPr>
        <p:txBody>
          <a:bodyPr wrap="square">
            <a:spAutoFit/>
          </a:bodyPr>
          <a:lstStyle/>
          <a:p>
            <a:pPr algn="l">
              <a:buFont typeface="Arial" panose="020B0604020202020204" pitchFamily="34" charset="0"/>
              <a:buChar char="•"/>
            </a:pPr>
            <a:r>
              <a:rPr lang="en-US" sz="2400" b="1" i="0" dirty="0">
                <a:effectLst/>
                <a:latin typeface="unset"/>
              </a:rPr>
              <a:t>IBM Watson Studio: </a:t>
            </a:r>
            <a:r>
              <a:rPr lang="en-US" sz="2400" b="0" i="0" dirty="0">
                <a:effectLst/>
                <a:latin typeface="var(--cds-font-family-source-sans-pro)"/>
              </a:rPr>
              <a:t>Engineered as an integrated environment, Watson Studio simplifies developing, training, and deploying models. It boasts support for multiple languages and frameworks, such as Python, R, and TensorFlow, alongside collaboration features, data preparation tools, and versatile deployment options.</a:t>
            </a:r>
          </a:p>
          <a:p>
            <a:pPr algn="l">
              <a:buFont typeface="Arial" panose="020B0604020202020204" pitchFamily="34" charset="0"/>
              <a:buChar char="•"/>
            </a:pPr>
            <a:endParaRPr lang="en-US" sz="2400" b="0" i="0" dirty="0">
              <a:effectLst/>
              <a:latin typeface="var(--cds-font-family-source-sans-pro)"/>
            </a:endParaRPr>
          </a:p>
          <a:p>
            <a:pPr algn="l">
              <a:buFont typeface="Arial" panose="020B0604020202020204" pitchFamily="34" charset="0"/>
              <a:buChar char="•"/>
            </a:pPr>
            <a:r>
              <a:rPr lang="en-US" sz="2400" b="1" i="0" dirty="0">
                <a:effectLst/>
                <a:latin typeface="unset"/>
              </a:rPr>
              <a:t>IBM </a:t>
            </a:r>
            <a:r>
              <a:rPr lang="en-US" sz="2400" b="1" i="0" dirty="0" err="1">
                <a:effectLst/>
                <a:latin typeface="unset"/>
              </a:rPr>
              <a:t>AutoAI</a:t>
            </a:r>
            <a:r>
              <a:rPr lang="en-US" sz="2400" b="1" i="0" dirty="0">
                <a:effectLst/>
                <a:latin typeface="unset"/>
              </a:rPr>
              <a:t>:</a:t>
            </a:r>
            <a:r>
              <a:rPr lang="en-US" sz="2400" b="0" i="0" dirty="0">
                <a:effectLst/>
                <a:latin typeface="var(--cds-font-family-source-sans-pro)"/>
              </a:rPr>
              <a:t> A notable feature embedded within Watson Studio, IBM </a:t>
            </a:r>
            <a:r>
              <a:rPr lang="en-US" sz="2400" b="0" i="0" dirty="0" err="1">
                <a:effectLst/>
                <a:latin typeface="var(--cds-font-family-source-sans-pro)"/>
              </a:rPr>
              <a:t>AutoAI</a:t>
            </a:r>
            <a:r>
              <a:rPr lang="en-US" sz="2400" b="0" i="0" dirty="0">
                <a:effectLst/>
                <a:latin typeface="var(--cds-font-family-source-sans-pro)"/>
              </a:rPr>
              <a:t> streamlines the machine learning model construction process. </a:t>
            </a:r>
            <a:r>
              <a:rPr lang="en-US" sz="2400" b="0" i="0" dirty="0">
                <a:effectLst/>
                <a:highlight>
                  <a:srgbClr val="00FF00"/>
                </a:highlight>
                <a:latin typeface="var(--cds-font-family-source-sans-pro)"/>
              </a:rPr>
              <a:t>By dynamically exploring various algorithms and hyperparameters, it aims to identify the optimal model for a given dataset</a:t>
            </a:r>
            <a:r>
              <a:rPr lang="en-US" sz="2400" b="0" i="0" dirty="0">
                <a:effectLst/>
                <a:latin typeface="var(--cds-font-family-source-sans-pro)"/>
              </a:rPr>
              <a:t>.</a:t>
            </a:r>
          </a:p>
          <a:p>
            <a:pPr algn="l">
              <a:buFont typeface="Arial" panose="020B0604020202020204" pitchFamily="34" charset="0"/>
              <a:buChar char="•"/>
            </a:pPr>
            <a:endParaRPr lang="en-US" sz="2400" b="0" i="0" dirty="0">
              <a:effectLst/>
              <a:latin typeface="var(--cds-font-family-source-sans-pro)"/>
            </a:endParaRPr>
          </a:p>
          <a:p>
            <a:pPr algn="l">
              <a:buFont typeface="Arial" panose="020B0604020202020204" pitchFamily="34" charset="0"/>
              <a:buChar char="•"/>
            </a:pPr>
            <a:r>
              <a:rPr lang="en-US" sz="2400" b="1" i="0" dirty="0">
                <a:effectLst/>
                <a:latin typeface="unset"/>
              </a:rPr>
              <a:t>IBM Watson </a:t>
            </a:r>
            <a:r>
              <a:rPr lang="en-US" sz="2400" b="1" i="0" dirty="0" err="1">
                <a:effectLst/>
                <a:latin typeface="unset"/>
              </a:rPr>
              <a:t>OpenScale</a:t>
            </a:r>
            <a:r>
              <a:rPr lang="en-US" sz="2400" b="1" i="0" dirty="0">
                <a:effectLst/>
                <a:latin typeface="unset"/>
              </a:rPr>
              <a:t>:</a:t>
            </a:r>
            <a:r>
              <a:rPr lang="en-US" sz="2400" b="0" i="0" dirty="0">
                <a:effectLst/>
                <a:latin typeface="var(--cds-font-family-source-sans-pro)"/>
              </a:rPr>
              <a:t> As a platform for overseeing and managing AI models in production, Watson </a:t>
            </a:r>
            <a:r>
              <a:rPr lang="en-US" sz="2400" b="0" i="0" dirty="0" err="1">
                <a:effectLst/>
                <a:latin typeface="var(--cds-font-family-source-sans-pro)"/>
              </a:rPr>
              <a:t>OpenScale</a:t>
            </a:r>
            <a:r>
              <a:rPr lang="en-US" sz="2400" b="0" i="0" dirty="0">
                <a:effectLst/>
                <a:latin typeface="var(--cds-font-family-source-sans-pro)"/>
              </a:rPr>
              <a:t> plays a pivotal role in ensuring model fairness, explainability, and bias mitigation. It furnishes insights into model performance and drift over time, facilitating informed decision-making.</a:t>
            </a:r>
          </a:p>
          <a:p>
            <a:pPr algn="l">
              <a:buFont typeface="Arial" panose="020B0604020202020204" pitchFamily="34" charset="0"/>
              <a:buChar char="•"/>
            </a:pPr>
            <a:endParaRPr lang="en-US" sz="2400" b="0" i="0" dirty="0">
              <a:effectLst/>
              <a:latin typeface="var(--cds-font-family-source-sans-pro)"/>
            </a:endParaRPr>
          </a:p>
          <a:p>
            <a:pPr algn="l">
              <a:buFont typeface="Arial" panose="020B0604020202020204" pitchFamily="34" charset="0"/>
              <a:buChar char="•"/>
            </a:pPr>
            <a:r>
              <a:rPr lang="en-US" sz="2400" b="1" i="0" dirty="0">
                <a:effectLst/>
                <a:latin typeface="unset"/>
              </a:rPr>
              <a:t>IBM Watson Machine Learning: </a:t>
            </a:r>
            <a:r>
              <a:rPr lang="en-US" sz="2400" b="0" i="0" dirty="0">
                <a:effectLst/>
                <a:latin typeface="var(--cds-font-family-source-sans-pro)"/>
              </a:rPr>
              <a:t>Watson Machine Learning, available as a service on the IBM Cloud platform, enables users to scale their training and deployment of machine learning models. It seamlessly supports popular frameworks like TensorFlow, PyTorch, and scikit-learn, and offers APIs for seamless integration with other applications.</a:t>
            </a:r>
          </a:p>
        </p:txBody>
      </p:sp>
    </p:spTree>
    <p:extLst>
      <p:ext uri="{BB962C8B-B14F-4D97-AF65-F5344CB8AC3E}">
        <p14:creationId xmlns:p14="http://schemas.microsoft.com/office/powerpoint/2010/main" val="1607574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500077-84AD-30F3-D00B-395C3E33E4F7}"/>
              </a:ext>
            </a:extLst>
          </p:cNvPr>
          <p:cNvPicPr>
            <a:picLocks noChangeAspect="1"/>
          </p:cNvPicPr>
          <p:nvPr/>
        </p:nvPicPr>
        <p:blipFill>
          <a:blip r:embed="rId2"/>
          <a:stretch>
            <a:fillRect/>
          </a:stretch>
        </p:blipFill>
        <p:spPr>
          <a:xfrm>
            <a:off x="1847257" y="995023"/>
            <a:ext cx="8497486" cy="4867954"/>
          </a:xfrm>
          <a:prstGeom prst="rect">
            <a:avLst/>
          </a:prstGeom>
        </p:spPr>
      </p:pic>
    </p:spTree>
    <p:extLst>
      <p:ext uri="{BB962C8B-B14F-4D97-AF65-F5344CB8AC3E}">
        <p14:creationId xmlns:p14="http://schemas.microsoft.com/office/powerpoint/2010/main" val="330539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60348E-CEA9-1482-816C-63C290AD2373}"/>
              </a:ext>
            </a:extLst>
          </p:cNvPr>
          <p:cNvPicPr>
            <a:picLocks noChangeAspect="1"/>
          </p:cNvPicPr>
          <p:nvPr/>
        </p:nvPicPr>
        <p:blipFill>
          <a:blip r:embed="rId2"/>
          <a:stretch>
            <a:fillRect/>
          </a:stretch>
        </p:blipFill>
        <p:spPr>
          <a:xfrm>
            <a:off x="2099705" y="1295102"/>
            <a:ext cx="7992590" cy="4267796"/>
          </a:xfrm>
          <a:prstGeom prst="rect">
            <a:avLst/>
          </a:prstGeom>
        </p:spPr>
      </p:pic>
    </p:spTree>
    <p:extLst>
      <p:ext uri="{BB962C8B-B14F-4D97-AF65-F5344CB8AC3E}">
        <p14:creationId xmlns:p14="http://schemas.microsoft.com/office/powerpoint/2010/main" val="393785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45C27-DCC7-B9E3-9046-245B79E86A3A}"/>
              </a:ext>
            </a:extLst>
          </p:cNvPr>
          <p:cNvSpPr txBox="1"/>
          <p:nvPr/>
        </p:nvSpPr>
        <p:spPr>
          <a:xfrm>
            <a:off x="70634" y="0"/>
            <a:ext cx="12050731" cy="6494085"/>
          </a:xfrm>
          <a:prstGeom prst="rect">
            <a:avLst/>
          </a:prstGeom>
          <a:noFill/>
        </p:spPr>
        <p:txBody>
          <a:bodyPr wrap="square">
            <a:spAutoFit/>
          </a:bodyPr>
          <a:lstStyle/>
          <a:p>
            <a:pPr algn="l"/>
            <a:r>
              <a:rPr lang="en-US" sz="2600" b="0" i="0" dirty="0">
                <a:effectLst/>
                <a:latin typeface="OpenSans"/>
              </a:rPr>
              <a:t>Model deployment is a crucial step. </a:t>
            </a:r>
          </a:p>
          <a:p>
            <a:pPr algn="l"/>
            <a:endParaRPr lang="en-US" sz="2600" b="0" i="0" dirty="0">
              <a:effectLst/>
              <a:latin typeface="OpenSans"/>
            </a:endParaRPr>
          </a:p>
          <a:p>
            <a:pPr algn="l"/>
            <a:r>
              <a:rPr lang="en-US" sz="2600" b="0" i="0" dirty="0">
                <a:effectLst/>
                <a:latin typeface="OpenSans"/>
              </a:rPr>
              <a:t>Once you’ve created a machine learning model capable of predicting some critical aspects of the future, you should make it consumable by other developers and turn it into an API. </a:t>
            </a:r>
          </a:p>
          <a:p>
            <a:pPr algn="l"/>
            <a:endParaRPr lang="en-US" sz="2600" b="0" i="0" dirty="0">
              <a:effectLst/>
              <a:latin typeface="OpenSans"/>
            </a:endParaRPr>
          </a:p>
          <a:p>
            <a:pPr algn="l"/>
            <a:r>
              <a:rPr lang="en-US" sz="2600" b="0" i="0" dirty="0">
                <a:effectLst/>
                <a:highlight>
                  <a:srgbClr val="00FFFF"/>
                </a:highlight>
                <a:latin typeface="OpenSans"/>
              </a:rPr>
              <a:t>Apache </a:t>
            </a:r>
            <a:r>
              <a:rPr lang="en-US" sz="2600" b="0" i="0" dirty="0" err="1">
                <a:effectLst/>
                <a:highlight>
                  <a:srgbClr val="00FFFF"/>
                </a:highlight>
                <a:latin typeface="OpenSans"/>
              </a:rPr>
              <a:t>PredictionIO</a:t>
            </a:r>
            <a:r>
              <a:rPr lang="en-US" sz="2600" b="0" i="0" dirty="0">
                <a:effectLst/>
                <a:highlight>
                  <a:srgbClr val="00FFFF"/>
                </a:highlight>
                <a:latin typeface="OpenSans"/>
              </a:rPr>
              <a:t> </a:t>
            </a:r>
            <a:r>
              <a:rPr lang="en-US" sz="2600" b="0" i="0" dirty="0">
                <a:effectLst/>
                <a:latin typeface="OpenSans"/>
              </a:rPr>
              <a:t>currently only </a:t>
            </a:r>
            <a:r>
              <a:rPr lang="en-US" sz="2600" b="0" i="0" dirty="0">
                <a:effectLst/>
                <a:highlight>
                  <a:srgbClr val="00FFFF"/>
                </a:highlight>
                <a:latin typeface="OpenSans"/>
              </a:rPr>
              <a:t>supports Apache Spark ML </a:t>
            </a:r>
            <a:r>
              <a:rPr lang="en-US" sz="2600" b="0" i="0" dirty="0">
                <a:effectLst/>
                <a:latin typeface="OpenSans"/>
              </a:rPr>
              <a:t>models for deployment, </a:t>
            </a:r>
          </a:p>
          <a:p>
            <a:pPr algn="l"/>
            <a:r>
              <a:rPr lang="en-US" sz="2600" b="0" i="0" dirty="0">
                <a:effectLst/>
                <a:latin typeface="OpenSans"/>
              </a:rPr>
              <a:t>but support for all libraries is on the roadmap. </a:t>
            </a:r>
          </a:p>
          <a:p>
            <a:pPr algn="l"/>
            <a:r>
              <a:rPr lang="en-US" sz="2600" b="0" i="0" dirty="0">
                <a:effectLst/>
                <a:highlight>
                  <a:srgbClr val="00FFFF"/>
                </a:highlight>
                <a:latin typeface="OpenSans"/>
              </a:rPr>
              <a:t>Seldon</a:t>
            </a:r>
            <a:r>
              <a:rPr lang="en-US" sz="2600" b="0" i="0" dirty="0">
                <a:effectLst/>
                <a:latin typeface="OpenSans"/>
              </a:rPr>
              <a:t> is an interesting product </a:t>
            </a:r>
            <a:r>
              <a:rPr lang="en-US" sz="2600" b="0" i="0" dirty="0">
                <a:effectLst/>
                <a:highlight>
                  <a:srgbClr val="00FF00"/>
                </a:highlight>
                <a:latin typeface="OpenSans"/>
              </a:rPr>
              <a:t>since it supports nearly every framework including, </a:t>
            </a:r>
          </a:p>
          <a:p>
            <a:pPr algn="l"/>
            <a:r>
              <a:rPr lang="en-US" sz="2600" b="0" i="0" dirty="0">
                <a:effectLst/>
                <a:highlight>
                  <a:srgbClr val="00FF00"/>
                </a:highlight>
                <a:latin typeface="OpenSans"/>
              </a:rPr>
              <a:t>TensorFlow, Apache </a:t>
            </a:r>
            <a:r>
              <a:rPr lang="en-US" sz="2600" b="0" i="0" dirty="0" err="1">
                <a:effectLst/>
                <a:highlight>
                  <a:srgbClr val="00FF00"/>
                </a:highlight>
                <a:latin typeface="OpenSans"/>
              </a:rPr>
              <a:t>SparkML</a:t>
            </a:r>
            <a:r>
              <a:rPr lang="en-US" sz="2600" b="0" i="0" dirty="0">
                <a:effectLst/>
                <a:highlight>
                  <a:srgbClr val="00FF00"/>
                </a:highlight>
                <a:latin typeface="OpenSans"/>
              </a:rPr>
              <a:t>, R, and scikit learn. </a:t>
            </a:r>
          </a:p>
          <a:p>
            <a:pPr algn="l"/>
            <a:r>
              <a:rPr lang="en-US" sz="2600" b="0" i="0" dirty="0">
                <a:effectLst/>
                <a:latin typeface="OpenSans"/>
              </a:rPr>
              <a:t>Interestingly, </a:t>
            </a:r>
            <a:r>
              <a:rPr lang="en-US" sz="2600" b="0" i="0" dirty="0">
                <a:effectLst/>
                <a:highlight>
                  <a:srgbClr val="00FF00"/>
                </a:highlight>
                <a:latin typeface="OpenSans"/>
              </a:rPr>
              <a:t>it can run on top of Kubernetes and </a:t>
            </a:r>
            <a:r>
              <a:rPr lang="en-US" sz="2600" b="0" i="0" dirty="0" err="1">
                <a:effectLst/>
                <a:highlight>
                  <a:srgbClr val="00FF00"/>
                </a:highlight>
                <a:latin typeface="OpenSans"/>
              </a:rPr>
              <a:t>Redhat</a:t>
            </a:r>
            <a:r>
              <a:rPr lang="en-US" sz="2600" b="0" i="0" dirty="0">
                <a:effectLst/>
                <a:highlight>
                  <a:srgbClr val="00FF00"/>
                </a:highlight>
                <a:latin typeface="OpenSans"/>
              </a:rPr>
              <a:t> OpenShift</a:t>
            </a:r>
            <a:r>
              <a:rPr lang="en-US" sz="2600" b="0" i="0" dirty="0">
                <a:effectLst/>
                <a:latin typeface="OpenSans"/>
              </a:rPr>
              <a:t>. </a:t>
            </a:r>
          </a:p>
          <a:p>
            <a:pPr algn="l"/>
            <a:endParaRPr lang="en-US" sz="2600" b="0" i="0" dirty="0">
              <a:effectLst/>
              <a:latin typeface="OpenSans"/>
            </a:endParaRPr>
          </a:p>
          <a:p>
            <a:pPr algn="l"/>
            <a:r>
              <a:rPr lang="en-US" sz="2600" b="0" i="0" dirty="0">
                <a:effectLst/>
                <a:highlight>
                  <a:srgbClr val="00FF00"/>
                </a:highlight>
                <a:latin typeface="OpenSans"/>
              </a:rPr>
              <a:t>Another way to deploy </a:t>
            </a:r>
            <a:r>
              <a:rPr lang="en-US" sz="2600" b="0" i="0" dirty="0" err="1">
                <a:effectLst/>
                <a:highlight>
                  <a:srgbClr val="00FF00"/>
                </a:highlight>
                <a:latin typeface="OpenSans"/>
              </a:rPr>
              <a:t>SparkML</a:t>
            </a:r>
            <a:r>
              <a:rPr lang="en-US" sz="2600" b="0" i="0" dirty="0">
                <a:effectLst/>
                <a:highlight>
                  <a:srgbClr val="00FF00"/>
                </a:highlight>
                <a:latin typeface="OpenSans"/>
              </a:rPr>
              <a:t> models is </a:t>
            </a:r>
            <a:r>
              <a:rPr lang="en-US" sz="2600" b="0" i="0" dirty="0" err="1">
                <a:effectLst/>
                <a:highlight>
                  <a:srgbClr val="00FF00"/>
                </a:highlight>
                <a:latin typeface="OpenSans"/>
              </a:rPr>
              <a:t>MLeap</a:t>
            </a:r>
            <a:r>
              <a:rPr lang="en-US" sz="2600" b="0" i="0" dirty="0">
                <a:effectLst/>
                <a:highlight>
                  <a:srgbClr val="00FF00"/>
                </a:highlight>
                <a:latin typeface="OpenSans"/>
              </a:rPr>
              <a:t>. </a:t>
            </a:r>
            <a:r>
              <a:rPr lang="en-US" sz="2600" b="0" i="0" dirty="0">
                <a:effectLst/>
                <a:latin typeface="OpenSans"/>
              </a:rPr>
              <a:t>Finally, </a:t>
            </a:r>
          </a:p>
          <a:p>
            <a:pPr algn="l"/>
            <a:r>
              <a:rPr lang="en-US" sz="2600" b="0" i="0" dirty="0">
                <a:effectLst/>
                <a:highlight>
                  <a:srgbClr val="00FFFF"/>
                </a:highlight>
                <a:latin typeface="OpenSans"/>
              </a:rPr>
              <a:t>TensorFlow</a:t>
            </a:r>
            <a:r>
              <a:rPr lang="en-US" sz="2600" b="0" i="0" dirty="0">
                <a:effectLst/>
                <a:latin typeface="OpenSans"/>
              </a:rPr>
              <a:t> can serve any </a:t>
            </a:r>
            <a:r>
              <a:rPr lang="en-US" sz="2600" b="0" i="0" dirty="0">
                <a:effectLst/>
                <a:highlight>
                  <a:srgbClr val="00FF00"/>
                </a:highlight>
                <a:latin typeface="OpenSans"/>
              </a:rPr>
              <a:t>tensor flow model using the TensorFlow service. </a:t>
            </a:r>
          </a:p>
          <a:p>
            <a:pPr algn="l"/>
            <a:r>
              <a:rPr lang="en-US" sz="2600" b="0" i="0" dirty="0">
                <a:effectLst/>
                <a:latin typeface="OpenSans"/>
              </a:rPr>
              <a:t>It can be an embedded device like a Raspberry Pi or smartphone using </a:t>
            </a:r>
          </a:p>
          <a:p>
            <a:pPr algn="l"/>
            <a:r>
              <a:rPr lang="en-US" sz="2600" b="0" i="0" dirty="0">
                <a:effectLst/>
                <a:latin typeface="OpenSans"/>
              </a:rPr>
              <a:t>TensorFlow lite and deployed to a web browser using </a:t>
            </a:r>
            <a:r>
              <a:rPr lang="en-US" sz="2600" b="0" i="0" dirty="0">
                <a:effectLst/>
                <a:highlight>
                  <a:srgbClr val="00FF00"/>
                </a:highlight>
                <a:latin typeface="OpenSans"/>
              </a:rPr>
              <a:t>TensorFlow dot JS</a:t>
            </a:r>
            <a:r>
              <a:rPr lang="en-US" sz="2600" b="0" i="0" dirty="0">
                <a:effectLst/>
                <a:latin typeface="OpenSans"/>
              </a:rPr>
              <a:t>.</a:t>
            </a:r>
          </a:p>
        </p:txBody>
      </p:sp>
    </p:spTree>
    <p:extLst>
      <p:ext uri="{BB962C8B-B14F-4D97-AF65-F5344CB8AC3E}">
        <p14:creationId xmlns:p14="http://schemas.microsoft.com/office/powerpoint/2010/main" val="3825980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952EC-AA54-473F-D032-7918EA77C7F6}"/>
              </a:ext>
            </a:extLst>
          </p:cNvPr>
          <p:cNvPicPr>
            <a:picLocks noChangeAspect="1"/>
          </p:cNvPicPr>
          <p:nvPr/>
        </p:nvPicPr>
        <p:blipFill>
          <a:blip r:embed="rId2"/>
          <a:stretch>
            <a:fillRect/>
          </a:stretch>
        </p:blipFill>
        <p:spPr>
          <a:xfrm>
            <a:off x="1347125" y="1009312"/>
            <a:ext cx="9497750" cy="4839375"/>
          </a:xfrm>
          <a:prstGeom prst="rect">
            <a:avLst/>
          </a:prstGeom>
        </p:spPr>
      </p:pic>
    </p:spTree>
    <p:extLst>
      <p:ext uri="{BB962C8B-B14F-4D97-AF65-F5344CB8AC3E}">
        <p14:creationId xmlns:p14="http://schemas.microsoft.com/office/powerpoint/2010/main" val="2642519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03CC1A-D961-417B-1388-5785A27B4F1C}"/>
              </a:ext>
            </a:extLst>
          </p:cNvPr>
          <p:cNvSpPr txBox="1"/>
          <p:nvPr/>
        </p:nvSpPr>
        <p:spPr>
          <a:xfrm>
            <a:off x="-1" y="0"/>
            <a:ext cx="12192001" cy="7109639"/>
          </a:xfrm>
          <a:prstGeom prst="rect">
            <a:avLst/>
          </a:prstGeom>
          <a:noFill/>
        </p:spPr>
        <p:txBody>
          <a:bodyPr wrap="square">
            <a:spAutoFit/>
          </a:bodyPr>
          <a:lstStyle/>
          <a:p>
            <a:pPr algn="l"/>
            <a:r>
              <a:rPr lang="en-US" sz="2400" b="0" i="0" dirty="0">
                <a:effectLst/>
                <a:latin typeface="OpenSans"/>
              </a:rPr>
              <a:t>Model monitoring is an important step as well. Once you’ve deployed a machine learning model, </a:t>
            </a:r>
          </a:p>
          <a:p>
            <a:pPr algn="l"/>
            <a:r>
              <a:rPr lang="en-US" sz="2400" b="0" i="0" dirty="0">
                <a:effectLst/>
                <a:latin typeface="OpenSans"/>
              </a:rPr>
              <a:t>you want to track its prediction performance while new data arrives to maintain outdated models.</a:t>
            </a:r>
          </a:p>
          <a:p>
            <a:pPr algn="l"/>
            <a:r>
              <a:rPr lang="en-US" sz="2400" b="0" i="0" dirty="0">
                <a:effectLst/>
                <a:latin typeface="OpenSans"/>
              </a:rPr>
              <a:t> </a:t>
            </a:r>
          </a:p>
          <a:p>
            <a:pPr algn="l"/>
            <a:r>
              <a:rPr lang="en-US" sz="2400" b="0" i="0" dirty="0">
                <a:effectLst/>
                <a:latin typeface="OpenSans"/>
              </a:rPr>
              <a:t>Some examples are the following: </a:t>
            </a:r>
          </a:p>
          <a:p>
            <a:pPr algn="l"/>
            <a:r>
              <a:rPr lang="en-US" sz="2400" b="0" i="0" dirty="0" err="1">
                <a:effectLst/>
                <a:highlight>
                  <a:srgbClr val="00FFFF"/>
                </a:highlight>
                <a:latin typeface="OpenSans"/>
              </a:rPr>
              <a:t>ModelDB</a:t>
            </a:r>
            <a:r>
              <a:rPr lang="en-US" sz="2400" b="0" i="0" dirty="0">
                <a:effectLst/>
                <a:latin typeface="OpenSans"/>
              </a:rPr>
              <a:t> is </a:t>
            </a:r>
            <a:r>
              <a:rPr lang="en-US" sz="2400" b="0" i="0" dirty="0">
                <a:effectLst/>
                <a:highlight>
                  <a:srgbClr val="00FF00"/>
                </a:highlight>
                <a:latin typeface="OpenSans"/>
              </a:rPr>
              <a:t>a machine model metadata base </a:t>
            </a:r>
            <a:r>
              <a:rPr lang="en-US" sz="2400" b="0" i="0" dirty="0">
                <a:effectLst/>
                <a:latin typeface="OpenSans"/>
              </a:rPr>
              <a:t>where information about the models is stored and queried. It natively supports Apache Spark ML Pipelines and scikit-learn. </a:t>
            </a:r>
          </a:p>
          <a:p>
            <a:pPr algn="l"/>
            <a:endParaRPr lang="en-US" sz="2400" b="0" i="0" dirty="0">
              <a:effectLst/>
              <a:latin typeface="OpenSans"/>
            </a:endParaRPr>
          </a:p>
          <a:p>
            <a:pPr algn="l"/>
            <a:r>
              <a:rPr lang="en-US" sz="2400" b="0" i="0" dirty="0">
                <a:effectLst/>
                <a:highlight>
                  <a:srgbClr val="00FF00"/>
                </a:highlight>
                <a:latin typeface="OpenSans"/>
              </a:rPr>
              <a:t>A generic, multi-purpose tool called </a:t>
            </a:r>
            <a:r>
              <a:rPr lang="en-US" sz="2400" b="0" i="0" dirty="0">
                <a:effectLst/>
                <a:highlight>
                  <a:srgbClr val="00FFFF"/>
                </a:highlight>
                <a:latin typeface="OpenSans"/>
              </a:rPr>
              <a:t>Prometheus</a:t>
            </a:r>
            <a:r>
              <a:rPr lang="en-US" sz="2400" b="0" i="0" dirty="0">
                <a:effectLst/>
                <a:highlight>
                  <a:srgbClr val="00FF00"/>
                </a:highlight>
                <a:latin typeface="OpenSans"/>
              </a:rPr>
              <a:t> is widely used as well. </a:t>
            </a:r>
            <a:r>
              <a:rPr lang="en-US" sz="2400" dirty="0">
                <a:highlight>
                  <a:srgbClr val="00FF00"/>
                </a:highlight>
                <a:latin typeface="OpenSans"/>
              </a:rPr>
              <a:t> </a:t>
            </a:r>
            <a:r>
              <a:rPr lang="en-US" sz="2400" b="0" i="0" dirty="0">
                <a:effectLst/>
                <a:latin typeface="OpenSans"/>
              </a:rPr>
              <a:t>Although it is not specifically made for machine learning model monitoring, it is used for this purpose.</a:t>
            </a:r>
          </a:p>
          <a:p>
            <a:pPr algn="l"/>
            <a:r>
              <a:rPr lang="en-US" sz="2400" b="0" i="0" dirty="0">
                <a:effectLst/>
                <a:latin typeface="OpenSans"/>
              </a:rPr>
              <a:t>Model performance is measured by more than accuracy. Model bias </a:t>
            </a:r>
            <a:r>
              <a:rPr lang="en-US" sz="2400" b="1" i="0" dirty="0">
                <a:effectLst/>
                <a:latin typeface="OpenSans"/>
              </a:rPr>
              <a:t>against protected </a:t>
            </a:r>
            <a:r>
              <a:rPr lang="en-US" sz="2400" b="0" i="0" dirty="0">
                <a:effectLst/>
                <a:latin typeface="OpenSans"/>
              </a:rPr>
              <a:t>groups like gender or race is important as well. </a:t>
            </a:r>
          </a:p>
          <a:p>
            <a:pPr algn="l"/>
            <a:endParaRPr lang="en-US" sz="2400" b="0" i="0" dirty="0">
              <a:effectLst/>
              <a:latin typeface="OpenSans"/>
            </a:endParaRPr>
          </a:p>
          <a:p>
            <a:pPr algn="l"/>
            <a:r>
              <a:rPr lang="en-US" sz="2400" b="0" i="0" dirty="0">
                <a:effectLst/>
                <a:latin typeface="OpenSans"/>
              </a:rPr>
              <a:t>The </a:t>
            </a:r>
            <a:r>
              <a:rPr lang="en-US" sz="2400" b="0" i="0" dirty="0">
                <a:effectLst/>
                <a:highlight>
                  <a:srgbClr val="00FFFF"/>
                </a:highlight>
                <a:latin typeface="OpenSans"/>
              </a:rPr>
              <a:t>IBM AI Fairness 360 </a:t>
            </a:r>
            <a:r>
              <a:rPr lang="en-US" sz="2400" b="0" i="0" dirty="0">
                <a:effectLst/>
                <a:latin typeface="OpenSans"/>
              </a:rPr>
              <a:t>open-source toolkit detects and mitigates bias in machine learning models. These models, especially neural network-based deep learning models, can be subject to adversarial attacks where an attacker tries to mislead the model with manipulated data or by controlling it.</a:t>
            </a:r>
            <a:endParaRPr lang="en-150" sz="2400" dirty="0"/>
          </a:p>
          <a:p>
            <a:pPr algn="l"/>
            <a:endParaRPr lang="en-US" sz="2400" b="0" i="0" dirty="0">
              <a:effectLst/>
              <a:highlight>
                <a:srgbClr val="00FF00"/>
              </a:highlight>
              <a:latin typeface="OpenSans"/>
            </a:endParaRPr>
          </a:p>
          <a:p>
            <a:pPr algn="l"/>
            <a:r>
              <a:rPr lang="en-US" sz="2400" b="0" i="0" dirty="0">
                <a:effectLst/>
                <a:latin typeface="OpenSans"/>
              </a:rPr>
              <a:t> </a:t>
            </a:r>
          </a:p>
        </p:txBody>
      </p:sp>
    </p:spTree>
    <p:extLst>
      <p:ext uri="{BB962C8B-B14F-4D97-AF65-F5344CB8AC3E}">
        <p14:creationId xmlns:p14="http://schemas.microsoft.com/office/powerpoint/2010/main" val="3914938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340F5C-DDA4-67B4-1D53-8CA4C778BD37}"/>
              </a:ext>
            </a:extLst>
          </p:cNvPr>
          <p:cNvSpPr txBox="1"/>
          <p:nvPr/>
        </p:nvSpPr>
        <p:spPr>
          <a:xfrm>
            <a:off x="0" y="0"/>
            <a:ext cx="12192000" cy="4154984"/>
          </a:xfrm>
          <a:prstGeom prst="rect">
            <a:avLst/>
          </a:prstGeom>
          <a:noFill/>
        </p:spPr>
        <p:txBody>
          <a:bodyPr wrap="square">
            <a:spAutoFit/>
          </a:bodyPr>
          <a:lstStyle/>
          <a:p>
            <a:pPr algn="l"/>
            <a:r>
              <a:rPr lang="en-US" sz="2400" b="0" i="0" dirty="0">
                <a:effectLst/>
                <a:latin typeface="OpenSans"/>
              </a:rPr>
              <a:t>The IBM Adversarial Robustness 360 Toolbox detects vulnerability against adversarial attacks and leverages the model to be more robust. </a:t>
            </a:r>
          </a:p>
          <a:p>
            <a:pPr algn="l"/>
            <a:endParaRPr lang="en-US" sz="2400" b="0" i="0" dirty="0">
              <a:effectLst/>
              <a:latin typeface="OpenSans"/>
            </a:endParaRPr>
          </a:p>
          <a:p>
            <a:pPr algn="l"/>
            <a:r>
              <a:rPr lang="en-US" sz="2400" b="0" i="0" dirty="0">
                <a:effectLst/>
                <a:latin typeface="OpenSans"/>
              </a:rPr>
              <a:t>Finally, machine learning modes are often considered as a black box applying some magic. </a:t>
            </a:r>
          </a:p>
          <a:p>
            <a:pPr algn="l"/>
            <a:r>
              <a:rPr lang="en-US" sz="2400" b="0" i="0" dirty="0">
                <a:effectLst/>
                <a:highlight>
                  <a:srgbClr val="00FFFF"/>
                </a:highlight>
                <a:latin typeface="OpenSans"/>
              </a:rPr>
              <a:t>The IBM AI Explainability 360 toolkit </a:t>
            </a:r>
            <a:r>
              <a:rPr lang="en-US" sz="2400" b="0" i="0" dirty="0">
                <a:effectLst/>
                <a:latin typeface="OpenSans"/>
              </a:rPr>
              <a:t>addresses that problem </a:t>
            </a:r>
            <a:r>
              <a:rPr lang="en-US" sz="2400" b="0" i="0" dirty="0">
                <a:effectLst/>
                <a:highlight>
                  <a:srgbClr val="00FF00"/>
                </a:highlight>
                <a:latin typeface="OpenSans"/>
              </a:rPr>
              <a:t>by finding similar </a:t>
            </a:r>
          </a:p>
          <a:p>
            <a:pPr algn="l"/>
            <a:r>
              <a:rPr lang="en-US" sz="2400" b="0" i="0" dirty="0">
                <a:effectLst/>
                <a:highlight>
                  <a:srgbClr val="00FF00"/>
                </a:highlight>
                <a:latin typeface="OpenSans"/>
              </a:rPr>
              <a:t>examples in a dataset to be presented to an end-user for manual comparison</a:t>
            </a:r>
            <a:r>
              <a:rPr lang="en-US" sz="2400" b="0" i="0" dirty="0">
                <a:effectLst/>
                <a:latin typeface="OpenSans"/>
              </a:rPr>
              <a:t>.</a:t>
            </a:r>
          </a:p>
          <a:p>
            <a:pPr algn="l"/>
            <a:endParaRPr lang="en-US" sz="2400" dirty="0">
              <a:latin typeface="OpenSans"/>
            </a:endParaRPr>
          </a:p>
          <a:p>
            <a:pPr algn="l"/>
            <a:r>
              <a:rPr lang="en-US" sz="2400" b="0" i="0" dirty="0">
                <a:effectLst/>
                <a:latin typeface="OpenSans"/>
              </a:rPr>
              <a:t> </a:t>
            </a:r>
          </a:p>
          <a:p>
            <a:pPr algn="l"/>
            <a:r>
              <a:rPr lang="en-US" sz="2400" b="0" i="0" dirty="0">
                <a:effectLst/>
                <a:latin typeface="OpenSans"/>
              </a:rPr>
              <a:t>IBM AI Explainability 360 toolkit can also </a:t>
            </a:r>
            <a:r>
              <a:rPr lang="en-US" sz="2400" b="0" i="0" dirty="0">
                <a:effectLst/>
                <a:highlight>
                  <a:srgbClr val="00FF00"/>
                </a:highlight>
                <a:latin typeface="OpenSans"/>
              </a:rPr>
              <a:t>address the training of a simpler </a:t>
            </a:r>
          </a:p>
          <a:p>
            <a:pPr algn="l"/>
            <a:r>
              <a:rPr lang="en-US" sz="2400" b="0" i="0" dirty="0">
                <a:effectLst/>
                <a:highlight>
                  <a:srgbClr val="00FF00"/>
                </a:highlight>
                <a:latin typeface="OpenSans"/>
              </a:rPr>
              <a:t>machine learning model</a:t>
            </a:r>
            <a:r>
              <a:rPr lang="en-US" sz="2400" b="0" i="0" dirty="0">
                <a:effectLst/>
                <a:latin typeface="OpenSans"/>
              </a:rPr>
              <a:t> to explain the responsibility of different </a:t>
            </a:r>
          </a:p>
          <a:p>
            <a:pPr algn="l"/>
            <a:r>
              <a:rPr lang="en-US" sz="2400" b="0" i="0" dirty="0">
                <a:effectLst/>
                <a:latin typeface="OpenSans"/>
              </a:rPr>
              <a:t>input variables directed toward the final decision of the model.</a:t>
            </a:r>
          </a:p>
        </p:txBody>
      </p:sp>
    </p:spTree>
    <p:extLst>
      <p:ext uri="{BB962C8B-B14F-4D97-AF65-F5344CB8AC3E}">
        <p14:creationId xmlns:p14="http://schemas.microsoft.com/office/powerpoint/2010/main" val="1588735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198C21-E7F7-8199-A498-A8FA887EE0D7}"/>
              </a:ext>
            </a:extLst>
          </p:cNvPr>
          <p:cNvPicPr>
            <a:picLocks noChangeAspect="1"/>
          </p:cNvPicPr>
          <p:nvPr/>
        </p:nvPicPr>
        <p:blipFill>
          <a:blip r:embed="rId2"/>
          <a:stretch>
            <a:fillRect/>
          </a:stretch>
        </p:blipFill>
        <p:spPr>
          <a:xfrm>
            <a:off x="989887" y="871180"/>
            <a:ext cx="10212225" cy="5115639"/>
          </a:xfrm>
          <a:prstGeom prst="rect">
            <a:avLst/>
          </a:prstGeom>
        </p:spPr>
      </p:pic>
    </p:spTree>
    <p:extLst>
      <p:ext uri="{BB962C8B-B14F-4D97-AF65-F5344CB8AC3E}">
        <p14:creationId xmlns:p14="http://schemas.microsoft.com/office/powerpoint/2010/main" val="4209893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F95F6-8D20-551A-2320-F69651A29DF9}"/>
              </a:ext>
            </a:extLst>
          </p:cNvPr>
          <p:cNvSpPr txBox="1"/>
          <p:nvPr/>
        </p:nvSpPr>
        <p:spPr>
          <a:xfrm>
            <a:off x="0" y="-115666"/>
            <a:ext cx="12192000" cy="3785652"/>
          </a:xfrm>
          <a:prstGeom prst="rect">
            <a:avLst/>
          </a:prstGeom>
          <a:noFill/>
        </p:spPr>
        <p:txBody>
          <a:bodyPr wrap="square">
            <a:spAutoFit/>
          </a:bodyPr>
          <a:lstStyle/>
          <a:p>
            <a:pPr algn="l"/>
            <a:r>
              <a:rPr lang="en-US" sz="2400" b="0" i="0" dirty="0">
                <a:effectLst/>
                <a:latin typeface="OpenSans"/>
              </a:rPr>
              <a:t> </a:t>
            </a:r>
          </a:p>
          <a:p>
            <a:pPr algn="l"/>
            <a:r>
              <a:rPr lang="en-US" sz="2400" b="0" i="0" dirty="0">
                <a:effectLst/>
                <a:latin typeface="OpenSans"/>
              </a:rPr>
              <a:t>So, the choice of code asset management tools has become quite simple. </a:t>
            </a:r>
          </a:p>
          <a:p>
            <a:pPr algn="l"/>
            <a:endParaRPr lang="en-US" sz="2400" b="0" i="0" dirty="0">
              <a:effectLst/>
              <a:latin typeface="OpenSans"/>
            </a:endParaRPr>
          </a:p>
          <a:p>
            <a:pPr algn="l"/>
            <a:r>
              <a:rPr lang="en-US" sz="2400" b="0" i="0" dirty="0">
                <a:effectLst/>
                <a:highlight>
                  <a:srgbClr val="00FFFF"/>
                </a:highlight>
                <a:latin typeface="OpenSans"/>
              </a:rPr>
              <a:t>Git </a:t>
            </a:r>
            <a:r>
              <a:rPr lang="en-US" sz="2400" b="0" i="0" dirty="0">
                <a:effectLst/>
                <a:latin typeface="OpenSans"/>
              </a:rPr>
              <a:t>is now the de facto standard for code asset management, also known as version management or version control. </a:t>
            </a:r>
          </a:p>
          <a:p>
            <a:pPr algn="l"/>
            <a:r>
              <a:rPr lang="en-US" sz="2400" b="0" i="0" dirty="0">
                <a:effectLst/>
                <a:latin typeface="OpenSans"/>
              </a:rPr>
              <a:t>Around Git emerged several services. </a:t>
            </a:r>
          </a:p>
          <a:p>
            <a:pPr algn="l"/>
            <a:r>
              <a:rPr lang="en-US" sz="2400" b="0" i="0" dirty="0">
                <a:effectLst/>
                <a:highlight>
                  <a:srgbClr val="FFFF00"/>
                </a:highlight>
                <a:latin typeface="OpenSans"/>
              </a:rPr>
              <a:t>The most prominent is </a:t>
            </a:r>
            <a:r>
              <a:rPr lang="en-US" sz="2400" b="0" i="0" dirty="0">
                <a:effectLst/>
                <a:highlight>
                  <a:srgbClr val="00FF00"/>
                </a:highlight>
                <a:latin typeface="OpenSans"/>
              </a:rPr>
              <a:t>GitHub</a:t>
            </a:r>
            <a:r>
              <a:rPr lang="en-US" sz="2400" b="0" i="0" dirty="0">
                <a:effectLst/>
                <a:latin typeface="OpenSans"/>
              </a:rPr>
              <a:t>, </a:t>
            </a:r>
            <a:r>
              <a:rPr lang="en-US" sz="2400" b="0" i="0" dirty="0">
                <a:effectLst/>
                <a:highlight>
                  <a:srgbClr val="FFFF00"/>
                </a:highlight>
                <a:latin typeface="OpenSans"/>
              </a:rPr>
              <a:t>but the runner-up is </a:t>
            </a:r>
            <a:r>
              <a:rPr lang="en-US" sz="2400" b="0" i="0" dirty="0">
                <a:effectLst/>
                <a:highlight>
                  <a:srgbClr val="00FF00"/>
                </a:highlight>
                <a:latin typeface="OpenSans"/>
              </a:rPr>
              <a:t>GitLab</a:t>
            </a:r>
            <a:r>
              <a:rPr lang="en-US" sz="2400" b="0" i="0" dirty="0">
                <a:effectLst/>
                <a:latin typeface="OpenSans"/>
              </a:rPr>
              <a:t>, with </a:t>
            </a:r>
            <a:r>
              <a:rPr lang="en-US" sz="2400" b="0" i="0" dirty="0">
                <a:effectLst/>
                <a:highlight>
                  <a:srgbClr val="FFFF00"/>
                </a:highlight>
                <a:latin typeface="OpenSans"/>
              </a:rPr>
              <a:t>the advantage </a:t>
            </a:r>
          </a:p>
          <a:p>
            <a:pPr algn="l"/>
            <a:r>
              <a:rPr lang="en-US" sz="2400" b="0" i="0" dirty="0">
                <a:effectLst/>
                <a:highlight>
                  <a:srgbClr val="FFFF00"/>
                </a:highlight>
                <a:latin typeface="OpenSans"/>
              </a:rPr>
              <a:t>that the platform is entirely open source and can be hosted and managed on your own</a:t>
            </a:r>
            <a:r>
              <a:rPr lang="en-US" sz="2400" b="0" i="0" dirty="0">
                <a:effectLst/>
                <a:latin typeface="OpenSans"/>
              </a:rPr>
              <a:t>. </a:t>
            </a:r>
          </a:p>
          <a:p>
            <a:pPr algn="l"/>
            <a:endParaRPr lang="en-US" sz="2400" b="0" i="0" dirty="0">
              <a:effectLst/>
              <a:latin typeface="OpenSans"/>
            </a:endParaRPr>
          </a:p>
          <a:p>
            <a:pPr algn="l"/>
            <a:r>
              <a:rPr lang="en-US" sz="2400" b="0" i="0" dirty="0">
                <a:effectLst/>
                <a:latin typeface="OpenSans"/>
              </a:rPr>
              <a:t>Another choice is </a:t>
            </a:r>
            <a:r>
              <a:rPr lang="en-US" sz="2400" b="0" i="0" dirty="0">
                <a:effectLst/>
                <a:highlight>
                  <a:srgbClr val="00FFFF"/>
                </a:highlight>
                <a:latin typeface="OpenSans"/>
              </a:rPr>
              <a:t>Bitbucket</a:t>
            </a:r>
            <a:r>
              <a:rPr lang="en-US" sz="2400" b="0" i="0" dirty="0">
                <a:effectLst/>
                <a:latin typeface="OpenSans"/>
              </a:rPr>
              <a:t>.</a:t>
            </a:r>
          </a:p>
        </p:txBody>
      </p:sp>
    </p:spTree>
    <p:extLst>
      <p:ext uri="{BB962C8B-B14F-4D97-AF65-F5344CB8AC3E}">
        <p14:creationId xmlns:p14="http://schemas.microsoft.com/office/powerpoint/2010/main" val="3483032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544DF-57FF-0DED-049E-9EB18BFA1992}"/>
              </a:ext>
            </a:extLst>
          </p:cNvPr>
          <p:cNvPicPr>
            <a:picLocks noChangeAspect="1"/>
          </p:cNvPicPr>
          <p:nvPr/>
        </p:nvPicPr>
        <p:blipFill>
          <a:blip r:embed="rId2"/>
          <a:stretch>
            <a:fillRect/>
          </a:stretch>
        </p:blipFill>
        <p:spPr>
          <a:xfrm>
            <a:off x="1085150" y="1047417"/>
            <a:ext cx="10021699" cy="4763165"/>
          </a:xfrm>
          <a:prstGeom prst="rect">
            <a:avLst/>
          </a:prstGeom>
        </p:spPr>
      </p:pic>
    </p:spTree>
    <p:extLst>
      <p:ext uri="{BB962C8B-B14F-4D97-AF65-F5344CB8AC3E}">
        <p14:creationId xmlns:p14="http://schemas.microsoft.com/office/powerpoint/2010/main" val="4272970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FEEFB8-5A95-45DC-21DA-C56BD9585F9F}"/>
              </a:ext>
            </a:extLst>
          </p:cNvPr>
          <p:cNvSpPr txBox="1"/>
          <p:nvPr/>
        </p:nvSpPr>
        <p:spPr>
          <a:xfrm>
            <a:off x="-1713" y="0"/>
            <a:ext cx="12053299" cy="4524315"/>
          </a:xfrm>
          <a:prstGeom prst="rect">
            <a:avLst/>
          </a:prstGeom>
          <a:noFill/>
        </p:spPr>
        <p:txBody>
          <a:bodyPr wrap="square">
            <a:spAutoFit/>
          </a:bodyPr>
          <a:lstStyle/>
          <a:p>
            <a:pPr algn="l"/>
            <a:r>
              <a:rPr lang="en-US" sz="2400" b="0" i="0" dirty="0">
                <a:effectLst/>
                <a:highlight>
                  <a:srgbClr val="00FFFF"/>
                </a:highlight>
                <a:latin typeface="OpenSans"/>
              </a:rPr>
              <a:t>Data asset management</a:t>
            </a:r>
            <a:r>
              <a:rPr lang="en-US" sz="2400" b="0" i="0" dirty="0">
                <a:effectLst/>
                <a:latin typeface="OpenSans"/>
              </a:rPr>
              <a:t>, </a:t>
            </a:r>
            <a:r>
              <a:rPr lang="en-US" sz="2400" b="0" i="0" dirty="0">
                <a:effectLst/>
                <a:highlight>
                  <a:srgbClr val="00FFFF"/>
                </a:highlight>
                <a:latin typeface="OpenSans"/>
              </a:rPr>
              <a:t>also known as data governance or data lineage</a:t>
            </a:r>
            <a:r>
              <a:rPr lang="en-US" sz="2400" b="0" i="0" dirty="0">
                <a:effectLst/>
                <a:latin typeface="OpenSans"/>
              </a:rPr>
              <a:t>, is a crucial part of enterprise-grade data science. </a:t>
            </a:r>
          </a:p>
          <a:p>
            <a:pPr algn="l"/>
            <a:endParaRPr lang="en-US" sz="2400" b="0" i="0" dirty="0">
              <a:effectLst/>
              <a:latin typeface="OpenSans"/>
            </a:endParaRPr>
          </a:p>
          <a:p>
            <a:pPr algn="l"/>
            <a:r>
              <a:rPr lang="en-US" sz="2400" b="0" i="0" dirty="0">
                <a:effectLst/>
                <a:highlight>
                  <a:srgbClr val="00FF00"/>
                </a:highlight>
                <a:latin typeface="OpenSans"/>
              </a:rPr>
              <a:t>Data has to be versioned and annotated with metadata.  </a:t>
            </a:r>
            <a:r>
              <a:rPr lang="en-US" sz="2400" b="0" i="0" dirty="0">
                <a:effectLst/>
                <a:highlight>
                  <a:srgbClr val="00FFFF"/>
                </a:highlight>
                <a:latin typeface="OpenSans"/>
              </a:rPr>
              <a:t>Apache Atlas </a:t>
            </a:r>
            <a:r>
              <a:rPr lang="en-US" sz="2400" b="0" i="0" dirty="0">
                <a:effectLst/>
                <a:latin typeface="OpenSans"/>
              </a:rPr>
              <a:t>is such a tool supporting this task. </a:t>
            </a:r>
          </a:p>
          <a:p>
            <a:pPr algn="l"/>
            <a:endParaRPr lang="en-US" sz="2400" b="0" i="0" dirty="0">
              <a:effectLst/>
              <a:latin typeface="OpenSans"/>
            </a:endParaRPr>
          </a:p>
          <a:p>
            <a:pPr algn="l"/>
            <a:r>
              <a:rPr lang="en-US" sz="2400" b="0" i="0" dirty="0">
                <a:effectLst/>
                <a:latin typeface="OpenSans"/>
              </a:rPr>
              <a:t>Another interesting project is </a:t>
            </a:r>
            <a:r>
              <a:rPr lang="en-US" sz="2400" b="0" i="0" dirty="0" err="1">
                <a:effectLst/>
                <a:highlight>
                  <a:srgbClr val="00FFFF"/>
                </a:highlight>
                <a:latin typeface="OpenSans"/>
              </a:rPr>
              <a:t>ODPi</a:t>
            </a:r>
            <a:r>
              <a:rPr lang="en-US" sz="2400" b="0" i="0" dirty="0">
                <a:effectLst/>
                <a:highlight>
                  <a:srgbClr val="00FFFF"/>
                </a:highlight>
                <a:latin typeface="OpenSans"/>
              </a:rPr>
              <a:t> Egeria</a:t>
            </a:r>
            <a:r>
              <a:rPr lang="en-US" sz="2400" b="0" i="0" dirty="0">
                <a:effectLst/>
                <a:latin typeface="OpenSans"/>
              </a:rPr>
              <a:t>, </a:t>
            </a:r>
          </a:p>
          <a:p>
            <a:pPr algn="l"/>
            <a:r>
              <a:rPr lang="en-US" sz="2400" b="0" i="0" dirty="0">
                <a:effectLst/>
                <a:highlight>
                  <a:srgbClr val="00FF00"/>
                </a:highlight>
                <a:latin typeface="OpenSans"/>
              </a:rPr>
              <a:t>managed through the Linux Foundation</a:t>
            </a:r>
            <a:r>
              <a:rPr lang="en-US" sz="2400" b="0" i="0" dirty="0">
                <a:effectLst/>
                <a:latin typeface="OpenSans"/>
              </a:rPr>
              <a:t>, </a:t>
            </a:r>
            <a:r>
              <a:rPr lang="en-US" sz="2400" b="0" i="0" dirty="0">
                <a:effectLst/>
                <a:highlight>
                  <a:srgbClr val="00FF00"/>
                </a:highlight>
                <a:latin typeface="OpenSans"/>
              </a:rPr>
              <a:t>is an open ecosystem offers a set of open APIs</a:t>
            </a:r>
            <a:r>
              <a:rPr lang="en-US" sz="2400" b="0" i="0" dirty="0">
                <a:effectLst/>
                <a:latin typeface="OpenSans"/>
              </a:rPr>
              <a:t>, </a:t>
            </a:r>
          </a:p>
          <a:p>
            <a:pPr algn="l"/>
            <a:r>
              <a:rPr lang="en-US" sz="2400" b="0" i="0" dirty="0">
                <a:effectLst/>
                <a:highlight>
                  <a:srgbClr val="00FF00"/>
                </a:highlight>
                <a:latin typeface="OpenSans"/>
              </a:rPr>
              <a:t>types, and interchange protocols that metadata repositories use to share and exchange data.</a:t>
            </a:r>
            <a:r>
              <a:rPr lang="en-US" sz="2400" b="0" i="0" dirty="0">
                <a:effectLst/>
                <a:latin typeface="OpenSans"/>
              </a:rPr>
              <a:t> </a:t>
            </a:r>
          </a:p>
          <a:p>
            <a:pPr algn="l"/>
            <a:endParaRPr lang="en-US" sz="2400" b="0" i="0" dirty="0">
              <a:effectLst/>
              <a:latin typeface="OpenSans"/>
            </a:endParaRPr>
          </a:p>
          <a:p>
            <a:pPr algn="l"/>
            <a:r>
              <a:rPr lang="en-US" sz="2400" b="0" i="0" dirty="0">
                <a:effectLst/>
                <a:latin typeface="OpenSans"/>
              </a:rPr>
              <a:t>And finally, </a:t>
            </a:r>
            <a:r>
              <a:rPr lang="en-US" sz="2400" b="0" i="0" dirty="0">
                <a:effectLst/>
                <a:highlight>
                  <a:srgbClr val="00FFFF"/>
                </a:highlight>
                <a:latin typeface="OpenSans"/>
              </a:rPr>
              <a:t>Kylo </a:t>
            </a:r>
            <a:r>
              <a:rPr lang="en-US" sz="2400" b="0" i="0" dirty="0">
                <a:effectLst/>
                <a:highlight>
                  <a:srgbClr val="00FF00"/>
                </a:highlight>
                <a:latin typeface="OpenSans"/>
              </a:rPr>
              <a:t>is an open-source data management software platform</a:t>
            </a:r>
            <a:r>
              <a:rPr lang="en-US" sz="2400" b="0" i="0" dirty="0">
                <a:effectLst/>
                <a:latin typeface="OpenSans"/>
              </a:rPr>
              <a:t>, </a:t>
            </a:r>
          </a:p>
          <a:p>
            <a:pPr algn="l"/>
            <a:r>
              <a:rPr lang="en-US" sz="2400" b="0" i="0" dirty="0">
                <a:effectLst/>
                <a:latin typeface="OpenSans"/>
              </a:rPr>
              <a:t>with extensive support for data asset management tasks. </a:t>
            </a:r>
          </a:p>
        </p:txBody>
      </p:sp>
    </p:spTree>
    <p:extLst>
      <p:ext uri="{BB962C8B-B14F-4D97-AF65-F5344CB8AC3E}">
        <p14:creationId xmlns:p14="http://schemas.microsoft.com/office/powerpoint/2010/main" val="1355879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BB61B8-4D6C-091B-391A-258C7685C9BB}"/>
              </a:ext>
            </a:extLst>
          </p:cNvPr>
          <p:cNvPicPr>
            <a:picLocks noChangeAspect="1"/>
          </p:cNvPicPr>
          <p:nvPr/>
        </p:nvPicPr>
        <p:blipFill>
          <a:blip r:embed="rId2"/>
          <a:stretch>
            <a:fillRect/>
          </a:stretch>
        </p:blipFill>
        <p:spPr>
          <a:xfrm>
            <a:off x="1027992" y="904522"/>
            <a:ext cx="10136015" cy="5048955"/>
          </a:xfrm>
          <a:prstGeom prst="rect">
            <a:avLst/>
          </a:prstGeom>
        </p:spPr>
      </p:pic>
    </p:spTree>
    <p:extLst>
      <p:ext uri="{BB962C8B-B14F-4D97-AF65-F5344CB8AC3E}">
        <p14:creationId xmlns:p14="http://schemas.microsoft.com/office/powerpoint/2010/main" val="1903678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435B87-BFB7-11AB-A90F-DC2E429FF992}"/>
              </a:ext>
            </a:extLst>
          </p:cNvPr>
          <p:cNvPicPr>
            <a:picLocks noChangeAspect="1"/>
          </p:cNvPicPr>
          <p:nvPr/>
        </p:nvPicPr>
        <p:blipFill>
          <a:blip r:embed="rId2"/>
          <a:stretch>
            <a:fillRect/>
          </a:stretch>
        </p:blipFill>
        <p:spPr>
          <a:xfrm>
            <a:off x="1794862" y="1652339"/>
            <a:ext cx="8602275" cy="3553321"/>
          </a:xfrm>
          <a:prstGeom prst="rect">
            <a:avLst/>
          </a:prstGeom>
        </p:spPr>
      </p:pic>
    </p:spTree>
    <p:extLst>
      <p:ext uri="{BB962C8B-B14F-4D97-AF65-F5344CB8AC3E}">
        <p14:creationId xmlns:p14="http://schemas.microsoft.com/office/powerpoint/2010/main" val="49326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23215-B8B0-D9CF-9B1A-7640822B2D8D}"/>
              </a:ext>
            </a:extLst>
          </p:cNvPr>
          <p:cNvPicPr>
            <a:picLocks noChangeAspect="1"/>
          </p:cNvPicPr>
          <p:nvPr/>
        </p:nvPicPr>
        <p:blipFill>
          <a:blip r:embed="rId2"/>
          <a:stretch>
            <a:fillRect/>
          </a:stretch>
        </p:blipFill>
        <p:spPr>
          <a:xfrm>
            <a:off x="2099705" y="1476102"/>
            <a:ext cx="7992590" cy="3905795"/>
          </a:xfrm>
          <a:prstGeom prst="rect">
            <a:avLst/>
          </a:prstGeom>
        </p:spPr>
      </p:pic>
    </p:spTree>
    <p:extLst>
      <p:ext uri="{BB962C8B-B14F-4D97-AF65-F5344CB8AC3E}">
        <p14:creationId xmlns:p14="http://schemas.microsoft.com/office/powerpoint/2010/main" val="163186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DE5911-6E54-E4C0-EA1C-FC0F2B7836C8}"/>
              </a:ext>
            </a:extLst>
          </p:cNvPr>
          <p:cNvPicPr>
            <a:picLocks noChangeAspect="1"/>
          </p:cNvPicPr>
          <p:nvPr/>
        </p:nvPicPr>
        <p:blipFill>
          <a:blip r:embed="rId2"/>
          <a:stretch>
            <a:fillRect/>
          </a:stretch>
        </p:blipFill>
        <p:spPr>
          <a:xfrm>
            <a:off x="813110" y="728608"/>
            <a:ext cx="10318387" cy="4757792"/>
          </a:xfrm>
          <a:prstGeom prst="rect">
            <a:avLst/>
          </a:prstGeom>
        </p:spPr>
      </p:pic>
    </p:spTree>
    <p:extLst>
      <p:ext uri="{BB962C8B-B14F-4D97-AF65-F5344CB8AC3E}">
        <p14:creationId xmlns:p14="http://schemas.microsoft.com/office/powerpoint/2010/main" val="3947241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9B461B-EA95-64FE-1F1A-3D030A8A4FBF}"/>
              </a:ext>
            </a:extLst>
          </p:cNvPr>
          <p:cNvPicPr>
            <a:picLocks noChangeAspect="1"/>
          </p:cNvPicPr>
          <p:nvPr/>
        </p:nvPicPr>
        <p:blipFill>
          <a:blip r:embed="rId2"/>
          <a:stretch>
            <a:fillRect/>
          </a:stretch>
        </p:blipFill>
        <p:spPr>
          <a:xfrm>
            <a:off x="190597" y="279065"/>
            <a:ext cx="11635109" cy="5125142"/>
          </a:xfrm>
          <a:prstGeom prst="rect">
            <a:avLst/>
          </a:prstGeom>
        </p:spPr>
      </p:pic>
      <p:sp>
        <p:nvSpPr>
          <p:cNvPr id="5" name="TextBox 4">
            <a:extLst>
              <a:ext uri="{FF2B5EF4-FFF2-40B4-BE49-F238E27FC236}">
                <a16:creationId xmlns:a16="http://schemas.microsoft.com/office/drawing/2014/main" id="{44F4AAD0-ED9A-3E42-D1CA-6146CB70E67C}"/>
              </a:ext>
            </a:extLst>
          </p:cNvPr>
          <p:cNvSpPr txBox="1"/>
          <p:nvPr/>
        </p:nvSpPr>
        <p:spPr>
          <a:xfrm>
            <a:off x="428945" y="5473005"/>
            <a:ext cx="11509625" cy="1384995"/>
          </a:xfrm>
          <a:prstGeom prst="rect">
            <a:avLst/>
          </a:prstGeom>
          <a:noFill/>
        </p:spPr>
        <p:txBody>
          <a:bodyPr wrap="square">
            <a:spAutoFit/>
          </a:bodyPr>
          <a:lstStyle/>
          <a:p>
            <a:pPr algn="l"/>
            <a:r>
              <a:rPr lang="en-US" sz="2800" b="0" i="0" dirty="0">
                <a:effectLst/>
                <a:latin typeface="OpenSans"/>
              </a:rPr>
              <a:t>Currently, the most famous development environment data scientists are using is “Jupyter,” </a:t>
            </a:r>
          </a:p>
          <a:p>
            <a:pPr algn="l"/>
            <a:r>
              <a:rPr lang="en-US" sz="2800" b="0" i="0" dirty="0">
                <a:effectLst/>
                <a:latin typeface="OpenSans"/>
              </a:rPr>
              <a:t>which emerged as a tool for interactive Python programming. </a:t>
            </a:r>
          </a:p>
        </p:txBody>
      </p:sp>
    </p:spTree>
    <p:extLst>
      <p:ext uri="{BB962C8B-B14F-4D97-AF65-F5344CB8AC3E}">
        <p14:creationId xmlns:p14="http://schemas.microsoft.com/office/powerpoint/2010/main" val="3815886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3C7B7-ABDA-B4F3-9EB5-733239FE6830}"/>
              </a:ext>
            </a:extLst>
          </p:cNvPr>
          <p:cNvPicPr>
            <a:picLocks noChangeAspect="1"/>
          </p:cNvPicPr>
          <p:nvPr/>
        </p:nvPicPr>
        <p:blipFill>
          <a:blip r:embed="rId2"/>
          <a:stretch>
            <a:fillRect/>
          </a:stretch>
        </p:blipFill>
        <p:spPr>
          <a:xfrm>
            <a:off x="113016" y="135408"/>
            <a:ext cx="12192000" cy="6587183"/>
          </a:xfrm>
          <a:prstGeom prst="rect">
            <a:avLst/>
          </a:prstGeom>
        </p:spPr>
      </p:pic>
      <p:sp>
        <p:nvSpPr>
          <p:cNvPr id="4" name="TextBox 3">
            <a:extLst>
              <a:ext uri="{FF2B5EF4-FFF2-40B4-BE49-F238E27FC236}">
                <a16:creationId xmlns:a16="http://schemas.microsoft.com/office/drawing/2014/main" id="{BEE5C358-3CC8-ED67-532E-50CED73853A4}"/>
              </a:ext>
            </a:extLst>
          </p:cNvPr>
          <p:cNvSpPr txBox="1"/>
          <p:nvPr/>
        </p:nvSpPr>
        <p:spPr>
          <a:xfrm>
            <a:off x="6094288" y="617524"/>
            <a:ext cx="6097712" cy="1569660"/>
          </a:xfrm>
          <a:prstGeom prst="rect">
            <a:avLst/>
          </a:prstGeom>
          <a:solidFill>
            <a:schemeClr val="tx2">
              <a:lumMod val="10000"/>
              <a:lumOff val="90000"/>
            </a:schemeClr>
          </a:solidFill>
        </p:spPr>
        <p:txBody>
          <a:bodyPr wrap="square">
            <a:spAutoFit/>
          </a:bodyPr>
          <a:lstStyle/>
          <a:p>
            <a:pPr algn="l"/>
            <a:r>
              <a:rPr lang="en-US" sz="2400" b="0" i="0" dirty="0">
                <a:effectLst/>
                <a:latin typeface="OpenSans"/>
              </a:rPr>
              <a:t>A key property of Jupyter Notebooks is to unify documentation, code, output from the code, </a:t>
            </a:r>
          </a:p>
          <a:p>
            <a:pPr algn="l"/>
            <a:r>
              <a:rPr lang="en-US" sz="2400" b="0" i="0" dirty="0">
                <a:effectLst/>
                <a:latin typeface="OpenSans"/>
              </a:rPr>
              <a:t>shell commands, and visualizations in a single document.</a:t>
            </a:r>
          </a:p>
        </p:txBody>
      </p:sp>
    </p:spTree>
    <p:extLst>
      <p:ext uri="{BB962C8B-B14F-4D97-AF65-F5344CB8AC3E}">
        <p14:creationId xmlns:p14="http://schemas.microsoft.com/office/powerpoint/2010/main" val="3920523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C189F5-59BF-0EA1-96CC-831FDCC0B1B5}"/>
              </a:ext>
            </a:extLst>
          </p:cNvPr>
          <p:cNvPicPr>
            <a:picLocks noChangeAspect="1"/>
          </p:cNvPicPr>
          <p:nvPr/>
        </p:nvPicPr>
        <p:blipFill>
          <a:blip r:embed="rId2"/>
          <a:stretch>
            <a:fillRect/>
          </a:stretch>
        </p:blipFill>
        <p:spPr>
          <a:xfrm>
            <a:off x="77305" y="454391"/>
            <a:ext cx="11392877" cy="5484072"/>
          </a:xfrm>
          <a:prstGeom prst="rect">
            <a:avLst/>
          </a:prstGeom>
        </p:spPr>
      </p:pic>
      <p:sp>
        <p:nvSpPr>
          <p:cNvPr id="7" name="TextBox 6">
            <a:extLst>
              <a:ext uri="{FF2B5EF4-FFF2-40B4-BE49-F238E27FC236}">
                <a16:creationId xmlns:a16="http://schemas.microsoft.com/office/drawing/2014/main" id="{100AAEE7-3B91-BFAF-2E26-CBCF0CB02585}"/>
              </a:ext>
            </a:extLst>
          </p:cNvPr>
          <p:cNvSpPr txBox="1"/>
          <p:nvPr/>
        </p:nvSpPr>
        <p:spPr>
          <a:xfrm>
            <a:off x="7489861" y="614957"/>
            <a:ext cx="4931595" cy="2677656"/>
          </a:xfrm>
          <a:prstGeom prst="rect">
            <a:avLst/>
          </a:prstGeom>
          <a:noFill/>
        </p:spPr>
        <p:txBody>
          <a:bodyPr wrap="square">
            <a:spAutoFit/>
          </a:bodyPr>
          <a:lstStyle/>
          <a:p>
            <a:pPr algn="l"/>
            <a:r>
              <a:rPr lang="en-US" sz="2400" b="0" i="0" dirty="0">
                <a:effectLst/>
                <a:latin typeface="OpenSans"/>
              </a:rPr>
              <a:t> Jupyter lab is the next version of Jupyter Notebooks, and in the long term will replace Jupyter Notebooks. </a:t>
            </a:r>
          </a:p>
          <a:p>
            <a:pPr algn="l"/>
            <a:endParaRPr lang="en-US" sz="2400" b="0" i="0" dirty="0">
              <a:effectLst/>
              <a:latin typeface="OpenSans"/>
            </a:endParaRPr>
          </a:p>
          <a:p>
            <a:pPr algn="l"/>
            <a:r>
              <a:rPr lang="en-US" sz="2400" b="0" i="0" dirty="0">
                <a:effectLst/>
                <a:latin typeface="OpenSans"/>
              </a:rPr>
              <a:t>The abundance of architectural changes makes Jupyter more modern and modular</a:t>
            </a:r>
          </a:p>
        </p:txBody>
      </p:sp>
    </p:spTree>
    <p:extLst>
      <p:ext uri="{BB962C8B-B14F-4D97-AF65-F5344CB8AC3E}">
        <p14:creationId xmlns:p14="http://schemas.microsoft.com/office/powerpoint/2010/main" val="1454410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70626-34C4-8076-A6D2-4FC8E9821955}"/>
              </a:ext>
            </a:extLst>
          </p:cNvPr>
          <p:cNvPicPr>
            <a:picLocks noChangeAspect="1"/>
          </p:cNvPicPr>
          <p:nvPr/>
        </p:nvPicPr>
        <p:blipFill>
          <a:blip r:embed="rId2"/>
          <a:stretch>
            <a:fillRect/>
          </a:stretch>
        </p:blipFill>
        <p:spPr>
          <a:xfrm>
            <a:off x="0" y="202336"/>
            <a:ext cx="12192000" cy="6453327"/>
          </a:xfrm>
          <a:prstGeom prst="rect">
            <a:avLst/>
          </a:prstGeom>
        </p:spPr>
      </p:pic>
      <p:sp>
        <p:nvSpPr>
          <p:cNvPr id="4" name="TextBox 3">
            <a:extLst>
              <a:ext uri="{FF2B5EF4-FFF2-40B4-BE49-F238E27FC236}">
                <a16:creationId xmlns:a16="http://schemas.microsoft.com/office/drawing/2014/main" id="{2E093B2B-8655-2EA5-E5E2-29436B390350}"/>
              </a:ext>
            </a:extLst>
          </p:cNvPr>
          <p:cNvSpPr txBox="1"/>
          <p:nvPr/>
        </p:nvSpPr>
        <p:spPr>
          <a:xfrm>
            <a:off x="8719336" y="3874432"/>
            <a:ext cx="3359649" cy="2862322"/>
          </a:xfrm>
          <a:prstGeom prst="rect">
            <a:avLst/>
          </a:prstGeom>
          <a:solidFill>
            <a:schemeClr val="accent4">
              <a:lumMod val="20000"/>
              <a:lumOff val="80000"/>
            </a:schemeClr>
          </a:solidFill>
        </p:spPr>
        <p:txBody>
          <a:bodyPr wrap="square">
            <a:spAutoFit/>
          </a:bodyPr>
          <a:lstStyle/>
          <a:p>
            <a:pPr algn="l"/>
            <a:r>
              <a:rPr lang="en-US" sz="2000" b="0" i="0" dirty="0">
                <a:effectLst/>
                <a:latin typeface="OpenSans"/>
              </a:rPr>
              <a:t>From a user’s perspective, </a:t>
            </a:r>
            <a:r>
              <a:rPr lang="en-US" sz="2000" b="0" i="0" dirty="0">
                <a:effectLst/>
                <a:highlight>
                  <a:srgbClr val="00FF00"/>
                </a:highlight>
                <a:latin typeface="OpenSans"/>
              </a:rPr>
              <a:t>the main difference between Jupyter Lab and </a:t>
            </a:r>
          </a:p>
          <a:p>
            <a:pPr algn="l"/>
            <a:r>
              <a:rPr lang="en-US" sz="2000" b="0" i="0" dirty="0">
                <a:effectLst/>
                <a:highlight>
                  <a:srgbClr val="00FF00"/>
                </a:highlight>
                <a:latin typeface="OpenSans"/>
              </a:rPr>
              <a:t>Jupyter Notebooks is </a:t>
            </a:r>
            <a:r>
              <a:rPr lang="en-US" sz="2000" b="0" i="0" dirty="0">
                <a:effectLst/>
                <a:highlight>
                  <a:srgbClr val="FFFF00"/>
                </a:highlight>
                <a:latin typeface="OpenSans"/>
              </a:rPr>
              <a:t>the ability to open different types of files, </a:t>
            </a:r>
          </a:p>
          <a:p>
            <a:pPr algn="l"/>
            <a:r>
              <a:rPr lang="en-US" sz="2000" b="0" i="0" dirty="0">
                <a:effectLst/>
                <a:highlight>
                  <a:srgbClr val="FFFF00"/>
                </a:highlight>
                <a:latin typeface="OpenSans"/>
              </a:rPr>
              <a:t>including Jupyter Notebooks, data, and terminals, and then arrange them on the canvas</a:t>
            </a:r>
            <a:r>
              <a:rPr lang="en-US" sz="2000" b="0" i="0" dirty="0">
                <a:effectLst/>
                <a:highlight>
                  <a:srgbClr val="FF00FF"/>
                </a:highlight>
                <a:latin typeface="OpenSans"/>
              </a:rPr>
              <a:t>.</a:t>
            </a:r>
          </a:p>
        </p:txBody>
      </p:sp>
    </p:spTree>
    <p:extLst>
      <p:ext uri="{BB962C8B-B14F-4D97-AF65-F5344CB8AC3E}">
        <p14:creationId xmlns:p14="http://schemas.microsoft.com/office/powerpoint/2010/main" val="2843073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9A81C-DBE5-2F6E-F691-2EB1353BD230}"/>
              </a:ext>
            </a:extLst>
          </p:cNvPr>
          <p:cNvPicPr>
            <a:picLocks noChangeAspect="1"/>
          </p:cNvPicPr>
          <p:nvPr/>
        </p:nvPicPr>
        <p:blipFill>
          <a:blip r:embed="rId2"/>
          <a:stretch>
            <a:fillRect/>
          </a:stretch>
        </p:blipFill>
        <p:spPr>
          <a:xfrm>
            <a:off x="234390" y="513708"/>
            <a:ext cx="11723220" cy="5506948"/>
          </a:xfrm>
          <a:prstGeom prst="rect">
            <a:avLst/>
          </a:prstGeom>
        </p:spPr>
      </p:pic>
      <p:sp>
        <p:nvSpPr>
          <p:cNvPr id="7" name="TextBox 6">
            <a:extLst>
              <a:ext uri="{FF2B5EF4-FFF2-40B4-BE49-F238E27FC236}">
                <a16:creationId xmlns:a16="http://schemas.microsoft.com/office/drawing/2014/main" id="{C1801416-E51B-D58D-CDF2-C506587E5C34}"/>
              </a:ext>
            </a:extLst>
          </p:cNvPr>
          <p:cNvSpPr txBox="1"/>
          <p:nvPr/>
        </p:nvSpPr>
        <p:spPr>
          <a:xfrm>
            <a:off x="8188503" y="51371"/>
            <a:ext cx="3883632" cy="1938992"/>
          </a:xfrm>
          <a:prstGeom prst="rect">
            <a:avLst/>
          </a:prstGeom>
          <a:solidFill>
            <a:schemeClr val="accent4">
              <a:lumMod val="20000"/>
              <a:lumOff val="80000"/>
            </a:schemeClr>
          </a:solidFill>
        </p:spPr>
        <p:txBody>
          <a:bodyPr wrap="square">
            <a:spAutoFit/>
          </a:bodyPr>
          <a:lstStyle/>
          <a:p>
            <a:pPr algn="l"/>
            <a:r>
              <a:rPr lang="en-US" sz="2400" b="0" i="0" dirty="0">
                <a:effectLst/>
                <a:latin typeface="OpenSans"/>
              </a:rPr>
              <a:t>Although it has been reimplemented from scratch, </a:t>
            </a:r>
          </a:p>
          <a:p>
            <a:pPr algn="l"/>
            <a:r>
              <a:rPr lang="en-US" sz="2400" b="0" i="0" dirty="0">
                <a:effectLst/>
                <a:latin typeface="OpenSans"/>
              </a:rPr>
              <a:t>Apache Zeppelin was inspired by Jupyter Notebooks and provides a similar experience</a:t>
            </a:r>
          </a:p>
        </p:txBody>
      </p:sp>
    </p:spTree>
    <p:extLst>
      <p:ext uri="{BB962C8B-B14F-4D97-AF65-F5344CB8AC3E}">
        <p14:creationId xmlns:p14="http://schemas.microsoft.com/office/powerpoint/2010/main" val="3656309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BCE5E6-8A84-AB43-D6BA-2D165F2DA86F}"/>
              </a:ext>
            </a:extLst>
          </p:cNvPr>
          <p:cNvPicPr>
            <a:picLocks noChangeAspect="1"/>
          </p:cNvPicPr>
          <p:nvPr/>
        </p:nvPicPr>
        <p:blipFill>
          <a:blip r:embed="rId2"/>
          <a:stretch>
            <a:fillRect/>
          </a:stretch>
        </p:blipFill>
        <p:spPr>
          <a:xfrm>
            <a:off x="0" y="0"/>
            <a:ext cx="9267290" cy="5212851"/>
          </a:xfrm>
          <a:prstGeom prst="rect">
            <a:avLst/>
          </a:prstGeom>
        </p:spPr>
      </p:pic>
      <p:sp>
        <p:nvSpPr>
          <p:cNvPr id="5" name="TextBox 4">
            <a:extLst>
              <a:ext uri="{FF2B5EF4-FFF2-40B4-BE49-F238E27FC236}">
                <a16:creationId xmlns:a16="http://schemas.microsoft.com/office/drawing/2014/main" id="{BDAE23F9-FDC5-FA5D-5960-E55F5E77F43F}"/>
              </a:ext>
            </a:extLst>
          </p:cNvPr>
          <p:cNvSpPr txBox="1"/>
          <p:nvPr/>
        </p:nvSpPr>
        <p:spPr>
          <a:xfrm>
            <a:off x="8476181" y="186413"/>
            <a:ext cx="3715820" cy="4154984"/>
          </a:xfrm>
          <a:prstGeom prst="rect">
            <a:avLst/>
          </a:prstGeom>
          <a:solidFill>
            <a:schemeClr val="accent4">
              <a:lumMod val="20000"/>
              <a:lumOff val="80000"/>
            </a:schemeClr>
          </a:solidFill>
        </p:spPr>
        <p:txBody>
          <a:bodyPr wrap="square">
            <a:spAutoFit/>
          </a:bodyPr>
          <a:lstStyle/>
          <a:p>
            <a:pPr algn="l"/>
            <a:r>
              <a:rPr lang="en-US" sz="2400" b="0" i="0" dirty="0">
                <a:effectLst/>
                <a:latin typeface="OpenSans"/>
              </a:rPr>
              <a:t> One key differentiator is the integrated plotting capability. In Jupyter Notebooks, you are required to use external libraries in Zeppelin, </a:t>
            </a:r>
          </a:p>
          <a:p>
            <a:pPr algn="l"/>
            <a:r>
              <a:rPr lang="en-US" sz="2400" b="0" i="0" dirty="0">
                <a:effectLst/>
                <a:latin typeface="OpenSans"/>
              </a:rPr>
              <a:t>and plotting doesn’t require coding. </a:t>
            </a:r>
          </a:p>
          <a:p>
            <a:pPr algn="l"/>
            <a:r>
              <a:rPr lang="en-US" sz="2400" b="0" i="0" dirty="0">
                <a:effectLst/>
                <a:latin typeface="OpenSans"/>
              </a:rPr>
              <a:t>You can also extend the capabilities by using additional libraries.</a:t>
            </a:r>
          </a:p>
        </p:txBody>
      </p:sp>
    </p:spTree>
    <p:extLst>
      <p:ext uri="{BB962C8B-B14F-4D97-AF65-F5344CB8AC3E}">
        <p14:creationId xmlns:p14="http://schemas.microsoft.com/office/powerpoint/2010/main" val="1971712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7603F-84C8-A1BE-8226-0DF82735D5BD}"/>
              </a:ext>
            </a:extLst>
          </p:cNvPr>
          <p:cNvPicPr>
            <a:picLocks noChangeAspect="1"/>
          </p:cNvPicPr>
          <p:nvPr/>
        </p:nvPicPr>
        <p:blipFill>
          <a:blip r:embed="rId2"/>
          <a:stretch>
            <a:fillRect/>
          </a:stretch>
        </p:blipFill>
        <p:spPr>
          <a:xfrm>
            <a:off x="0" y="0"/>
            <a:ext cx="8411749" cy="3991532"/>
          </a:xfrm>
          <a:prstGeom prst="rect">
            <a:avLst/>
          </a:prstGeom>
        </p:spPr>
      </p:pic>
      <p:sp>
        <p:nvSpPr>
          <p:cNvPr id="5" name="TextBox 4">
            <a:extLst>
              <a:ext uri="{FF2B5EF4-FFF2-40B4-BE49-F238E27FC236}">
                <a16:creationId xmlns:a16="http://schemas.microsoft.com/office/drawing/2014/main" id="{32BE47D8-870C-13C5-42C6-17201F829255}"/>
              </a:ext>
            </a:extLst>
          </p:cNvPr>
          <p:cNvSpPr txBox="1"/>
          <p:nvPr/>
        </p:nvSpPr>
        <p:spPr>
          <a:xfrm>
            <a:off x="988887" y="4665140"/>
            <a:ext cx="7045503" cy="1200329"/>
          </a:xfrm>
          <a:prstGeom prst="rect">
            <a:avLst/>
          </a:prstGeom>
          <a:noFill/>
        </p:spPr>
        <p:txBody>
          <a:bodyPr wrap="square">
            <a:spAutoFit/>
          </a:bodyPr>
          <a:lstStyle/>
          <a:p>
            <a:pPr algn="l"/>
            <a:r>
              <a:rPr lang="en-US" sz="2400" b="0" i="0" dirty="0">
                <a:effectLst/>
                <a:latin typeface="OpenSans"/>
              </a:rPr>
              <a:t>RStudio is among the oldest development environments for statistics and data </a:t>
            </a:r>
          </a:p>
          <a:p>
            <a:pPr algn="l"/>
            <a:r>
              <a:rPr lang="en-US" sz="2400" b="0" i="0" dirty="0">
                <a:effectLst/>
                <a:latin typeface="OpenSans"/>
              </a:rPr>
              <a:t>science. RStudio has its origins in the year 2011.</a:t>
            </a:r>
          </a:p>
        </p:txBody>
      </p:sp>
    </p:spTree>
    <p:extLst>
      <p:ext uri="{BB962C8B-B14F-4D97-AF65-F5344CB8AC3E}">
        <p14:creationId xmlns:p14="http://schemas.microsoft.com/office/powerpoint/2010/main" val="2686181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10304-DB6D-54F8-AF2F-9E77B06A3AF4}"/>
              </a:ext>
            </a:extLst>
          </p:cNvPr>
          <p:cNvPicPr>
            <a:picLocks noChangeAspect="1"/>
          </p:cNvPicPr>
          <p:nvPr/>
        </p:nvPicPr>
        <p:blipFill>
          <a:blip r:embed="rId2"/>
          <a:stretch>
            <a:fillRect/>
          </a:stretch>
        </p:blipFill>
        <p:spPr>
          <a:xfrm>
            <a:off x="0" y="448884"/>
            <a:ext cx="11969393" cy="5960231"/>
          </a:xfrm>
          <a:prstGeom prst="rect">
            <a:avLst/>
          </a:prstGeom>
        </p:spPr>
      </p:pic>
    </p:spTree>
    <p:extLst>
      <p:ext uri="{BB962C8B-B14F-4D97-AF65-F5344CB8AC3E}">
        <p14:creationId xmlns:p14="http://schemas.microsoft.com/office/powerpoint/2010/main" val="460051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B14CA-F795-56C6-D8F0-20DBD39484BC}"/>
              </a:ext>
            </a:extLst>
          </p:cNvPr>
          <p:cNvPicPr>
            <a:picLocks noChangeAspect="1"/>
          </p:cNvPicPr>
          <p:nvPr/>
        </p:nvPicPr>
        <p:blipFill>
          <a:blip r:embed="rId2"/>
          <a:stretch>
            <a:fillRect/>
          </a:stretch>
        </p:blipFill>
        <p:spPr>
          <a:xfrm>
            <a:off x="0" y="109168"/>
            <a:ext cx="5934903" cy="3762900"/>
          </a:xfrm>
          <a:prstGeom prst="rect">
            <a:avLst/>
          </a:prstGeom>
        </p:spPr>
      </p:pic>
      <p:sp>
        <p:nvSpPr>
          <p:cNvPr id="5" name="TextBox 4">
            <a:extLst>
              <a:ext uri="{FF2B5EF4-FFF2-40B4-BE49-F238E27FC236}">
                <a16:creationId xmlns:a16="http://schemas.microsoft.com/office/drawing/2014/main" id="{82A3ACE8-DDA4-2D66-4FC6-3B3EFFC07966}"/>
              </a:ext>
            </a:extLst>
          </p:cNvPr>
          <p:cNvSpPr txBox="1"/>
          <p:nvPr/>
        </p:nvSpPr>
        <p:spPr>
          <a:xfrm>
            <a:off x="6257099" y="335186"/>
            <a:ext cx="4718407" cy="4154984"/>
          </a:xfrm>
          <a:prstGeom prst="rect">
            <a:avLst/>
          </a:prstGeom>
          <a:noFill/>
        </p:spPr>
        <p:txBody>
          <a:bodyPr wrap="square">
            <a:spAutoFit/>
          </a:bodyPr>
          <a:lstStyle/>
          <a:p>
            <a:pPr algn="l"/>
            <a:r>
              <a:rPr lang="en-US" sz="2400" b="0" i="0" dirty="0">
                <a:effectLst/>
                <a:latin typeface="OpenSans"/>
              </a:rPr>
              <a:t> </a:t>
            </a:r>
          </a:p>
          <a:p>
            <a:pPr algn="l"/>
            <a:r>
              <a:rPr lang="en-US" sz="2400" b="0" i="0" dirty="0">
                <a:effectLst/>
                <a:latin typeface="OpenSans"/>
              </a:rPr>
              <a:t>Finally, </a:t>
            </a:r>
            <a:r>
              <a:rPr lang="en-US" sz="2400" b="0" i="0" dirty="0">
                <a:effectLst/>
                <a:highlight>
                  <a:srgbClr val="00FF00"/>
                </a:highlight>
                <a:latin typeface="OpenSans"/>
              </a:rPr>
              <a:t>Spyder tries to mimic the behavior of RStudio to bring </a:t>
            </a:r>
          </a:p>
          <a:p>
            <a:pPr algn="l"/>
            <a:r>
              <a:rPr lang="en-US" sz="2400" b="0" i="0" dirty="0">
                <a:effectLst/>
                <a:highlight>
                  <a:srgbClr val="00FF00"/>
                </a:highlight>
                <a:latin typeface="OpenSans"/>
              </a:rPr>
              <a:t>its functionality to the Python world. </a:t>
            </a:r>
          </a:p>
          <a:p>
            <a:pPr algn="l"/>
            <a:endParaRPr lang="en-US" sz="2400" b="0" i="0" dirty="0">
              <a:effectLst/>
              <a:latin typeface="OpenSans"/>
            </a:endParaRPr>
          </a:p>
          <a:p>
            <a:pPr algn="l"/>
            <a:r>
              <a:rPr lang="en-US" sz="2400" b="0" i="0" dirty="0">
                <a:effectLst/>
                <a:latin typeface="OpenSans"/>
              </a:rPr>
              <a:t>Although not at par with the functionality of RStudio, </a:t>
            </a:r>
          </a:p>
          <a:p>
            <a:pPr algn="l"/>
            <a:r>
              <a:rPr lang="en-US" sz="2400" b="0" i="0" dirty="0">
                <a:effectLst/>
                <a:latin typeface="OpenSans"/>
              </a:rPr>
              <a:t>data scientists consider it as an alternative. </a:t>
            </a:r>
            <a:r>
              <a:rPr lang="en-US" sz="2400" b="0" i="0" dirty="0">
                <a:effectLst/>
                <a:highlight>
                  <a:srgbClr val="FFFF00"/>
                </a:highlight>
                <a:latin typeface="OpenSans"/>
              </a:rPr>
              <a:t>In the Python world, Jupyter is used more. </a:t>
            </a:r>
          </a:p>
        </p:txBody>
      </p:sp>
    </p:spTree>
    <p:extLst>
      <p:ext uri="{BB962C8B-B14F-4D97-AF65-F5344CB8AC3E}">
        <p14:creationId xmlns:p14="http://schemas.microsoft.com/office/powerpoint/2010/main" val="3248260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214814-B479-6587-1DB1-FE9342D575AE}"/>
              </a:ext>
            </a:extLst>
          </p:cNvPr>
          <p:cNvSpPr txBox="1"/>
          <p:nvPr/>
        </p:nvSpPr>
        <p:spPr>
          <a:xfrm>
            <a:off x="555171" y="272143"/>
            <a:ext cx="11212286" cy="6093976"/>
          </a:xfrm>
          <a:prstGeom prst="rect">
            <a:avLst/>
          </a:prstGeom>
          <a:noFill/>
        </p:spPr>
        <p:txBody>
          <a:bodyPr wrap="square">
            <a:spAutoFit/>
          </a:bodyPr>
          <a:lstStyle/>
          <a:p>
            <a:pPr algn="l"/>
            <a:r>
              <a:rPr lang="en-US" sz="3000" b="1" i="0" u="sng" dirty="0">
                <a:solidFill>
                  <a:srgbClr val="1F1F1F"/>
                </a:solidFill>
                <a:effectLst/>
                <a:latin typeface="unset"/>
              </a:rPr>
              <a:t>Module 1: Overview of Data Science Tools </a:t>
            </a:r>
          </a:p>
          <a:p>
            <a:pPr algn="l"/>
            <a:endParaRPr lang="en-US" sz="3000" b="0" i="0" dirty="0">
              <a:solidFill>
                <a:srgbClr val="1F1F1F"/>
              </a:solidFill>
              <a:effectLst/>
              <a:latin typeface="var(--cds-font-family-source-sans-pro)"/>
            </a:endParaRPr>
          </a:p>
          <a:p>
            <a:pPr algn="l"/>
            <a:r>
              <a:rPr lang="en-US" sz="3000" b="0" i="0" dirty="0">
                <a:solidFill>
                  <a:srgbClr val="1F1F1F"/>
                </a:solidFill>
                <a:effectLst/>
                <a:latin typeface="var(--cds-font-family-source-sans-pro)"/>
              </a:rPr>
              <a:t>In this module, you will learn about the different types and categories of tools that data scientists use and popular examples of each. </a:t>
            </a:r>
          </a:p>
          <a:p>
            <a:pPr algn="l"/>
            <a:endParaRPr lang="en-US" sz="3000" b="0" i="0" dirty="0">
              <a:solidFill>
                <a:srgbClr val="1F1F1F"/>
              </a:solidFill>
              <a:effectLst/>
              <a:latin typeface="var(--cds-font-family-source-sans-pro)"/>
            </a:endParaRPr>
          </a:p>
          <a:p>
            <a:pPr algn="l"/>
            <a:r>
              <a:rPr lang="en-US" sz="3000" b="0" i="0" dirty="0">
                <a:solidFill>
                  <a:srgbClr val="1F1F1F"/>
                </a:solidFill>
                <a:effectLst/>
                <a:latin typeface="var(--cds-font-family-source-sans-pro)"/>
              </a:rPr>
              <a:t>You will also become familiar with </a:t>
            </a:r>
            <a:r>
              <a:rPr lang="en-US" sz="3000" b="0" i="0" dirty="0">
                <a:solidFill>
                  <a:srgbClr val="1F1F1F"/>
                </a:solidFill>
                <a:effectLst/>
                <a:highlight>
                  <a:srgbClr val="00FFFF"/>
                </a:highlight>
                <a:latin typeface="var(--cds-font-family-source-sans-pro)"/>
              </a:rPr>
              <a:t>Open Source</a:t>
            </a:r>
            <a:r>
              <a:rPr lang="en-US" sz="3000" b="0" i="0" dirty="0">
                <a:solidFill>
                  <a:srgbClr val="1F1F1F"/>
                </a:solidFill>
                <a:effectLst/>
                <a:latin typeface="var(--cds-font-family-source-sans-pro)"/>
              </a:rPr>
              <a:t>, </a:t>
            </a:r>
            <a:r>
              <a:rPr lang="en-US" sz="3000" b="0" i="0" dirty="0">
                <a:solidFill>
                  <a:srgbClr val="1F1F1F"/>
                </a:solidFill>
                <a:effectLst/>
                <a:highlight>
                  <a:srgbClr val="00FFFF"/>
                </a:highlight>
                <a:latin typeface="var(--cds-font-family-source-sans-pro)"/>
              </a:rPr>
              <a:t>Cloud-based,</a:t>
            </a:r>
            <a:r>
              <a:rPr lang="en-US" sz="3000" b="0" i="0" dirty="0">
                <a:solidFill>
                  <a:srgbClr val="1F1F1F"/>
                </a:solidFill>
                <a:effectLst/>
                <a:latin typeface="var(--cds-font-family-source-sans-pro)"/>
              </a:rPr>
              <a:t> and </a:t>
            </a:r>
            <a:r>
              <a:rPr lang="en-US" sz="3000" b="0" i="0" dirty="0">
                <a:solidFill>
                  <a:srgbClr val="1F1F1F"/>
                </a:solidFill>
                <a:effectLst/>
                <a:highlight>
                  <a:srgbClr val="00FFFF"/>
                </a:highlight>
                <a:latin typeface="var(--cds-font-family-source-sans-pro)"/>
              </a:rPr>
              <a:t>Commercial options </a:t>
            </a:r>
            <a:r>
              <a:rPr lang="en-US" sz="3000" b="0" i="0" dirty="0">
                <a:solidFill>
                  <a:srgbClr val="1F1F1F"/>
                </a:solidFill>
                <a:effectLst/>
                <a:latin typeface="var(--cds-font-family-source-sans-pro)"/>
              </a:rPr>
              <a:t>for data science tools.</a:t>
            </a:r>
          </a:p>
          <a:p>
            <a:pPr algn="l"/>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latin typeface="var(--cds-font-family-source-sans-pro)"/>
              </a:rPr>
              <a:t>Describe the components of a Data Scientist's toolkit and </a:t>
            </a:r>
            <a:r>
              <a:rPr lang="en-US" sz="3000" b="0" i="0" dirty="0">
                <a:solidFill>
                  <a:srgbClr val="1F1F1F"/>
                </a:solidFill>
                <a:effectLst/>
                <a:highlight>
                  <a:srgbClr val="00FF00"/>
                </a:highlight>
                <a:latin typeface="var(--cds-font-family-source-sans-pro)"/>
              </a:rPr>
              <a:t>list various tool categories</a:t>
            </a:r>
          </a:p>
          <a:p>
            <a:pPr algn="l">
              <a:buFont typeface="Arial" panose="020B0604020202020204" pitchFamily="34" charset="0"/>
              <a:buChar char="•"/>
            </a:pPr>
            <a:endParaRPr lang="en-US" sz="3000" b="0" i="0" dirty="0">
              <a:solidFill>
                <a:srgbClr val="1F1F1F"/>
              </a:solidFill>
              <a:effectLst/>
              <a:latin typeface="var(--cds-font-family-source-sans-pro)"/>
            </a:endParaRPr>
          </a:p>
          <a:p>
            <a:pPr algn="l">
              <a:buFont typeface="Arial" panose="020B0604020202020204" pitchFamily="34" charset="0"/>
              <a:buChar char="•"/>
            </a:pPr>
            <a:r>
              <a:rPr lang="en-US" sz="3000" b="0" i="0" dirty="0">
                <a:solidFill>
                  <a:srgbClr val="1F1F1F"/>
                </a:solidFill>
                <a:effectLst/>
                <a:highlight>
                  <a:srgbClr val="FFFF00"/>
                </a:highlight>
                <a:latin typeface="var(--cds-font-family-source-sans-pro)"/>
              </a:rPr>
              <a:t>List examples</a:t>
            </a:r>
            <a:r>
              <a:rPr lang="en-US" sz="3000" b="0" i="0" dirty="0">
                <a:solidFill>
                  <a:srgbClr val="1F1F1F"/>
                </a:solidFill>
                <a:effectLst/>
                <a:latin typeface="var(--cds-font-family-source-sans-pro)"/>
              </a:rPr>
              <a:t> of Open Source, Commercial, and Cloud-based tools in various categories</a:t>
            </a:r>
          </a:p>
        </p:txBody>
      </p:sp>
    </p:spTree>
    <p:extLst>
      <p:ext uri="{BB962C8B-B14F-4D97-AF65-F5344CB8AC3E}">
        <p14:creationId xmlns:p14="http://schemas.microsoft.com/office/powerpoint/2010/main" val="2966861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4939E-74CD-B3F1-E4EB-17FF7C5E7726}"/>
              </a:ext>
            </a:extLst>
          </p:cNvPr>
          <p:cNvPicPr>
            <a:picLocks noChangeAspect="1"/>
          </p:cNvPicPr>
          <p:nvPr/>
        </p:nvPicPr>
        <p:blipFill>
          <a:blip r:embed="rId2"/>
          <a:stretch>
            <a:fillRect/>
          </a:stretch>
        </p:blipFill>
        <p:spPr>
          <a:xfrm>
            <a:off x="0" y="457027"/>
            <a:ext cx="12192000" cy="5943945"/>
          </a:xfrm>
          <a:prstGeom prst="rect">
            <a:avLst/>
          </a:prstGeom>
        </p:spPr>
      </p:pic>
      <p:sp>
        <p:nvSpPr>
          <p:cNvPr id="5" name="TextBox 4">
            <a:extLst>
              <a:ext uri="{FF2B5EF4-FFF2-40B4-BE49-F238E27FC236}">
                <a16:creationId xmlns:a16="http://schemas.microsoft.com/office/drawing/2014/main" id="{7CE95448-7BFC-6D91-3C3E-CAD9B1CECB5C}"/>
              </a:ext>
            </a:extLst>
          </p:cNvPr>
          <p:cNvSpPr txBox="1"/>
          <p:nvPr/>
        </p:nvSpPr>
        <p:spPr>
          <a:xfrm>
            <a:off x="1363894" y="4074375"/>
            <a:ext cx="6200454" cy="1569660"/>
          </a:xfrm>
          <a:prstGeom prst="rect">
            <a:avLst/>
          </a:prstGeom>
          <a:solidFill>
            <a:schemeClr val="accent4">
              <a:lumMod val="20000"/>
              <a:lumOff val="80000"/>
            </a:schemeClr>
          </a:solidFill>
        </p:spPr>
        <p:txBody>
          <a:bodyPr wrap="square">
            <a:spAutoFit/>
          </a:bodyPr>
          <a:lstStyle/>
          <a:p>
            <a:pPr algn="l"/>
            <a:r>
              <a:rPr lang="en-US" sz="2400" b="0" i="0" dirty="0">
                <a:effectLst/>
                <a:latin typeface="OpenSans"/>
              </a:rPr>
              <a:t>This diagram shows that Spyder integrates code, </a:t>
            </a:r>
          </a:p>
          <a:p>
            <a:pPr algn="l"/>
            <a:r>
              <a:rPr lang="en-US" sz="2400" b="0" i="0" dirty="0">
                <a:effectLst/>
                <a:latin typeface="OpenSans"/>
              </a:rPr>
              <a:t>documentation, and visualizations, among others, into a single canvas</a:t>
            </a:r>
          </a:p>
        </p:txBody>
      </p:sp>
    </p:spTree>
    <p:extLst>
      <p:ext uri="{BB962C8B-B14F-4D97-AF65-F5344CB8AC3E}">
        <p14:creationId xmlns:p14="http://schemas.microsoft.com/office/powerpoint/2010/main" val="501107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0A10D9-AC63-5934-7C07-5DDDF297DD22}"/>
              </a:ext>
            </a:extLst>
          </p:cNvPr>
          <p:cNvPicPr>
            <a:picLocks noChangeAspect="1"/>
          </p:cNvPicPr>
          <p:nvPr/>
        </p:nvPicPr>
        <p:blipFill>
          <a:blip r:embed="rId2"/>
          <a:stretch>
            <a:fillRect/>
          </a:stretch>
        </p:blipFill>
        <p:spPr>
          <a:xfrm>
            <a:off x="0" y="80470"/>
            <a:ext cx="12080072" cy="5916223"/>
          </a:xfrm>
          <a:prstGeom prst="rect">
            <a:avLst/>
          </a:prstGeom>
        </p:spPr>
      </p:pic>
      <p:sp>
        <p:nvSpPr>
          <p:cNvPr id="5" name="TextBox 4">
            <a:extLst>
              <a:ext uri="{FF2B5EF4-FFF2-40B4-BE49-F238E27FC236}">
                <a16:creationId xmlns:a16="http://schemas.microsoft.com/office/drawing/2014/main" id="{0391DCBC-6928-7935-4DF1-296950683828}"/>
              </a:ext>
            </a:extLst>
          </p:cNvPr>
          <p:cNvSpPr txBox="1"/>
          <p:nvPr/>
        </p:nvSpPr>
        <p:spPr>
          <a:xfrm>
            <a:off x="184933" y="4312497"/>
            <a:ext cx="11895139" cy="2308324"/>
          </a:xfrm>
          <a:prstGeom prst="rect">
            <a:avLst/>
          </a:prstGeom>
          <a:solidFill>
            <a:schemeClr val="accent4">
              <a:lumMod val="20000"/>
              <a:lumOff val="80000"/>
            </a:schemeClr>
          </a:solidFill>
        </p:spPr>
        <p:txBody>
          <a:bodyPr wrap="square">
            <a:spAutoFit/>
          </a:bodyPr>
          <a:lstStyle/>
          <a:p>
            <a:pPr algn="l"/>
            <a:r>
              <a:rPr lang="en-US" sz="2400" b="0" i="0" dirty="0">
                <a:effectLst/>
                <a:latin typeface="OpenSans"/>
              </a:rPr>
              <a:t> Sometimes your data doesn’t fit into a single computer’s storage or main memory capacity. </a:t>
            </a:r>
          </a:p>
          <a:p>
            <a:pPr algn="l"/>
            <a:r>
              <a:rPr lang="en-US" sz="2400" b="0" i="0" dirty="0">
                <a:effectLst/>
                <a:latin typeface="OpenSans"/>
              </a:rPr>
              <a:t>Therefore, </a:t>
            </a:r>
            <a:r>
              <a:rPr lang="en-US" sz="2400" b="1" i="0" dirty="0">
                <a:effectLst/>
                <a:latin typeface="OpenSans"/>
              </a:rPr>
              <a:t>cluster execution environments exist</a:t>
            </a:r>
            <a:r>
              <a:rPr lang="en-US" sz="2400" b="0" i="0" dirty="0">
                <a:effectLst/>
                <a:latin typeface="OpenSans"/>
              </a:rPr>
              <a:t>. </a:t>
            </a:r>
          </a:p>
          <a:p>
            <a:pPr algn="l"/>
            <a:r>
              <a:rPr lang="en-US" sz="2400" b="0" i="0" dirty="0">
                <a:effectLst/>
                <a:latin typeface="OpenSans"/>
              </a:rPr>
              <a:t>The extensively famous Apache Spark is among the most active Apache projects </a:t>
            </a:r>
          </a:p>
          <a:p>
            <a:pPr algn="l"/>
            <a:r>
              <a:rPr lang="en-US" sz="2400" b="0" i="0" dirty="0">
                <a:effectLst/>
                <a:latin typeface="OpenSans"/>
              </a:rPr>
              <a:t>that are used across all industries, including many Fortune 500 companies. </a:t>
            </a:r>
          </a:p>
          <a:p>
            <a:pPr algn="l"/>
            <a:r>
              <a:rPr lang="en-US" sz="2400" b="0" i="0" dirty="0">
                <a:effectLst/>
                <a:latin typeface="OpenSans"/>
              </a:rPr>
              <a:t>The key property of Apache Spark is linear scalability. This means that if you double the number of servers in a cluster, you’ll roughly double its performance</a:t>
            </a:r>
          </a:p>
        </p:txBody>
      </p:sp>
    </p:spTree>
    <p:extLst>
      <p:ext uri="{BB962C8B-B14F-4D97-AF65-F5344CB8AC3E}">
        <p14:creationId xmlns:p14="http://schemas.microsoft.com/office/powerpoint/2010/main" val="519536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19855-D081-FAF4-6AF4-6146B30547D9}"/>
              </a:ext>
            </a:extLst>
          </p:cNvPr>
          <p:cNvPicPr>
            <a:picLocks noChangeAspect="1"/>
          </p:cNvPicPr>
          <p:nvPr/>
        </p:nvPicPr>
        <p:blipFill>
          <a:blip r:embed="rId2"/>
          <a:stretch>
            <a:fillRect/>
          </a:stretch>
        </p:blipFill>
        <p:spPr>
          <a:xfrm>
            <a:off x="263265" y="224623"/>
            <a:ext cx="8396851" cy="3998056"/>
          </a:xfrm>
          <a:prstGeom prst="rect">
            <a:avLst/>
          </a:prstGeom>
        </p:spPr>
      </p:pic>
      <p:sp>
        <p:nvSpPr>
          <p:cNvPr id="5" name="TextBox 4">
            <a:extLst>
              <a:ext uri="{FF2B5EF4-FFF2-40B4-BE49-F238E27FC236}">
                <a16:creationId xmlns:a16="http://schemas.microsoft.com/office/drawing/2014/main" id="{81B94316-42E2-AAB1-1718-6310D6DECCBD}"/>
              </a:ext>
            </a:extLst>
          </p:cNvPr>
          <p:cNvSpPr txBox="1"/>
          <p:nvPr/>
        </p:nvSpPr>
        <p:spPr>
          <a:xfrm>
            <a:off x="112796" y="4325053"/>
            <a:ext cx="11966407" cy="2308324"/>
          </a:xfrm>
          <a:prstGeom prst="rect">
            <a:avLst/>
          </a:prstGeom>
          <a:solidFill>
            <a:schemeClr val="accent4">
              <a:lumMod val="20000"/>
              <a:lumOff val="80000"/>
            </a:schemeClr>
          </a:solidFill>
        </p:spPr>
        <p:txBody>
          <a:bodyPr wrap="square">
            <a:spAutoFit/>
          </a:bodyPr>
          <a:lstStyle/>
          <a:p>
            <a:pPr algn="l"/>
            <a:r>
              <a:rPr lang="en-US" sz="2400" b="0" i="0" dirty="0">
                <a:effectLst/>
                <a:latin typeface="OpenSans"/>
              </a:rPr>
              <a:t> Apache </a:t>
            </a:r>
            <a:r>
              <a:rPr lang="en-US" sz="2400" b="0" i="0" dirty="0" err="1">
                <a:effectLst/>
                <a:latin typeface="OpenSans"/>
              </a:rPr>
              <a:t>Flink</a:t>
            </a:r>
            <a:r>
              <a:rPr lang="en-US" sz="2400" b="0" i="0" dirty="0">
                <a:effectLst/>
                <a:latin typeface="OpenSans"/>
              </a:rPr>
              <a:t> was developed after Apache Spark continued to gain market share. </a:t>
            </a:r>
          </a:p>
          <a:p>
            <a:pPr algn="l"/>
            <a:r>
              <a:rPr lang="en-US" sz="2400" b="0" i="0" dirty="0">
                <a:effectLst/>
                <a:latin typeface="OpenSans"/>
              </a:rPr>
              <a:t>The key difference between Apache Spark and Apache </a:t>
            </a:r>
            <a:r>
              <a:rPr lang="en-US" sz="2400" b="0" i="0" dirty="0" err="1">
                <a:effectLst/>
                <a:latin typeface="OpenSans"/>
              </a:rPr>
              <a:t>Flink</a:t>
            </a:r>
            <a:r>
              <a:rPr lang="en-US" sz="2400" b="0" i="0" dirty="0">
                <a:effectLst/>
                <a:latin typeface="OpenSans"/>
              </a:rPr>
              <a:t> is that </a:t>
            </a:r>
            <a:r>
              <a:rPr lang="en-US" sz="2400" b="0" i="0" dirty="0">
                <a:effectLst/>
                <a:highlight>
                  <a:srgbClr val="FFFF00"/>
                </a:highlight>
                <a:latin typeface="OpenSans"/>
              </a:rPr>
              <a:t>Apache Spark </a:t>
            </a:r>
            <a:r>
              <a:rPr lang="en-US" sz="2400" b="0" i="0" dirty="0">
                <a:effectLst/>
                <a:highlight>
                  <a:srgbClr val="00FF00"/>
                </a:highlight>
                <a:latin typeface="OpenSans"/>
              </a:rPr>
              <a:t>is a batch </a:t>
            </a:r>
          </a:p>
          <a:p>
            <a:pPr algn="l"/>
            <a:r>
              <a:rPr lang="en-US" sz="2400" b="0" i="0" dirty="0">
                <a:effectLst/>
                <a:highlight>
                  <a:srgbClr val="00FF00"/>
                </a:highlight>
                <a:latin typeface="OpenSans"/>
              </a:rPr>
              <a:t>data processing engine</a:t>
            </a:r>
            <a:r>
              <a:rPr lang="en-US" sz="2400" b="0" i="0" dirty="0">
                <a:effectLst/>
                <a:latin typeface="OpenSans"/>
              </a:rPr>
              <a:t>, </a:t>
            </a:r>
            <a:r>
              <a:rPr lang="en-US" sz="2400" b="0" i="0" dirty="0">
                <a:effectLst/>
                <a:highlight>
                  <a:srgbClr val="00FF00"/>
                </a:highlight>
                <a:latin typeface="OpenSans"/>
              </a:rPr>
              <a:t>capable of processing vast amounts of data one by one or file by file</a:t>
            </a:r>
            <a:r>
              <a:rPr lang="en-US" sz="2400" b="0" i="0" dirty="0">
                <a:effectLst/>
                <a:latin typeface="OpenSans"/>
              </a:rPr>
              <a:t>. </a:t>
            </a:r>
          </a:p>
          <a:p>
            <a:pPr algn="l"/>
            <a:r>
              <a:rPr lang="en-US" sz="2400" b="0" i="0" dirty="0">
                <a:effectLst/>
                <a:latin typeface="OpenSans"/>
              </a:rPr>
              <a:t>Whereas </a:t>
            </a:r>
            <a:r>
              <a:rPr lang="en-US" sz="2400" b="0" i="0" dirty="0">
                <a:effectLst/>
                <a:highlight>
                  <a:srgbClr val="FFFF00"/>
                </a:highlight>
                <a:latin typeface="OpenSans"/>
              </a:rPr>
              <a:t>Apache </a:t>
            </a:r>
            <a:r>
              <a:rPr lang="en-US" sz="2400" b="0" i="0" dirty="0" err="1">
                <a:effectLst/>
                <a:highlight>
                  <a:srgbClr val="FFFF00"/>
                </a:highlight>
                <a:latin typeface="OpenSans"/>
              </a:rPr>
              <a:t>Flink</a:t>
            </a:r>
            <a:r>
              <a:rPr lang="en-US" sz="2400" b="0" i="0" dirty="0">
                <a:effectLst/>
                <a:highlight>
                  <a:srgbClr val="FFFF00"/>
                </a:highlight>
                <a:latin typeface="OpenSans"/>
              </a:rPr>
              <a:t> </a:t>
            </a:r>
            <a:r>
              <a:rPr lang="en-US" sz="2400" b="0" i="0" dirty="0">
                <a:effectLst/>
                <a:highlight>
                  <a:srgbClr val="00FF00"/>
                </a:highlight>
                <a:latin typeface="OpenSans"/>
              </a:rPr>
              <a:t>is a stream-processing image </a:t>
            </a:r>
            <a:r>
              <a:rPr lang="en-US" sz="2400" b="0" i="0" dirty="0">
                <a:effectLst/>
                <a:latin typeface="OpenSans"/>
              </a:rPr>
              <a:t>with </a:t>
            </a:r>
            <a:r>
              <a:rPr lang="en-US" sz="2400" b="0" i="0" dirty="0">
                <a:effectLst/>
                <a:highlight>
                  <a:srgbClr val="00FF00"/>
                </a:highlight>
                <a:latin typeface="OpenSans"/>
              </a:rPr>
              <a:t>its main focus on processing real-time data streams.</a:t>
            </a:r>
            <a:r>
              <a:rPr lang="en-US" sz="2400" b="0" i="0" dirty="0">
                <a:effectLst/>
                <a:latin typeface="OpenSans"/>
              </a:rPr>
              <a:t> Although </a:t>
            </a:r>
            <a:r>
              <a:rPr lang="en-US" sz="2400" b="0" i="0" dirty="0">
                <a:effectLst/>
                <a:highlight>
                  <a:srgbClr val="FFFF00"/>
                </a:highlight>
                <a:latin typeface="OpenSans"/>
              </a:rPr>
              <a:t>both engines support both data processing paradigms, at the same time</a:t>
            </a:r>
            <a:r>
              <a:rPr lang="en-US" sz="2400" b="0" i="0" dirty="0">
                <a:effectLst/>
                <a:latin typeface="OpenSans"/>
              </a:rPr>
              <a:t>, </a:t>
            </a:r>
            <a:r>
              <a:rPr lang="en-US" sz="2400" b="0" i="0" dirty="0">
                <a:effectLst/>
                <a:highlight>
                  <a:srgbClr val="FFFF00"/>
                </a:highlight>
                <a:latin typeface="OpenSans"/>
              </a:rPr>
              <a:t>Apache Spark is the choice for most use cases</a:t>
            </a:r>
            <a:r>
              <a:rPr lang="en-US" sz="2400" b="0" i="0" dirty="0">
                <a:effectLst/>
                <a:latin typeface="OpenSans"/>
              </a:rPr>
              <a:t>. </a:t>
            </a:r>
          </a:p>
        </p:txBody>
      </p:sp>
    </p:spTree>
    <p:extLst>
      <p:ext uri="{BB962C8B-B14F-4D97-AF65-F5344CB8AC3E}">
        <p14:creationId xmlns:p14="http://schemas.microsoft.com/office/powerpoint/2010/main" val="59189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4ACDC-ED45-E2CA-A53A-008D8B25F3F2}"/>
              </a:ext>
            </a:extLst>
          </p:cNvPr>
          <p:cNvPicPr>
            <a:picLocks noChangeAspect="1"/>
          </p:cNvPicPr>
          <p:nvPr/>
        </p:nvPicPr>
        <p:blipFill>
          <a:blip r:embed="rId2"/>
          <a:stretch>
            <a:fillRect/>
          </a:stretch>
        </p:blipFill>
        <p:spPr>
          <a:xfrm>
            <a:off x="0" y="288786"/>
            <a:ext cx="9144967" cy="4283214"/>
          </a:xfrm>
          <a:prstGeom prst="rect">
            <a:avLst/>
          </a:prstGeom>
        </p:spPr>
      </p:pic>
      <p:sp>
        <p:nvSpPr>
          <p:cNvPr id="5" name="TextBox 4">
            <a:extLst>
              <a:ext uri="{FF2B5EF4-FFF2-40B4-BE49-F238E27FC236}">
                <a16:creationId xmlns:a16="http://schemas.microsoft.com/office/drawing/2014/main" id="{0CD3646B-F792-AF23-D764-D6BE69864167}"/>
              </a:ext>
            </a:extLst>
          </p:cNvPr>
          <p:cNvSpPr txBox="1"/>
          <p:nvPr/>
        </p:nvSpPr>
        <p:spPr>
          <a:xfrm>
            <a:off x="4836558" y="3228236"/>
            <a:ext cx="7273247" cy="1569660"/>
          </a:xfrm>
          <a:prstGeom prst="rect">
            <a:avLst/>
          </a:prstGeom>
          <a:solidFill>
            <a:schemeClr val="accent4">
              <a:lumMod val="20000"/>
              <a:lumOff val="80000"/>
            </a:schemeClr>
          </a:solidFill>
        </p:spPr>
        <p:txBody>
          <a:bodyPr wrap="square">
            <a:spAutoFit/>
          </a:bodyPr>
          <a:lstStyle/>
          <a:p>
            <a:pPr algn="l"/>
            <a:r>
              <a:rPr lang="en-US" sz="2400" b="0" i="0" dirty="0">
                <a:effectLst/>
                <a:latin typeface="OpenSans"/>
              </a:rPr>
              <a:t>After Apache Spark and Apache </a:t>
            </a:r>
            <a:r>
              <a:rPr lang="en-US" sz="2400" b="0" i="0" dirty="0" err="1">
                <a:effectLst/>
                <a:latin typeface="OpenSans"/>
              </a:rPr>
              <a:t>Flink</a:t>
            </a:r>
            <a:r>
              <a:rPr lang="en-US" sz="2400" b="0" i="0" dirty="0">
                <a:effectLst/>
                <a:latin typeface="OpenSans"/>
              </a:rPr>
              <a:t>, </a:t>
            </a:r>
          </a:p>
          <a:p>
            <a:pPr algn="l"/>
            <a:r>
              <a:rPr lang="en-US" sz="2400" b="0" i="0" dirty="0">
                <a:effectLst/>
                <a:highlight>
                  <a:srgbClr val="FFFF00"/>
                </a:highlight>
                <a:latin typeface="OpenSans"/>
              </a:rPr>
              <a:t>Ray is one of the latest developments in the data science </a:t>
            </a:r>
            <a:r>
              <a:rPr lang="en-US" sz="2400" b="0" i="0" dirty="0">
                <a:effectLst/>
                <a:latin typeface="OpenSans"/>
              </a:rPr>
              <a:t>execution environments and </a:t>
            </a:r>
            <a:r>
              <a:rPr lang="en-US" sz="2400" b="0" i="0" dirty="0">
                <a:effectLst/>
                <a:highlight>
                  <a:srgbClr val="FFFF00"/>
                </a:highlight>
                <a:latin typeface="OpenSans"/>
              </a:rPr>
              <a:t>has a clear focus on large-scale deep learning model training. </a:t>
            </a:r>
          </a:p>
        </p:txBody>
      </p:sp>
    </p:spTree>
    <p:extLst>
      <p:ext uri="{BB962C8B-B14F-4D97-AF65-F5344CB8AC3E}">
        <p14:creationId xmlns:p14="http://schemas.microsoft.com/office/powerpoint/2010/main" val="1367919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3CC31-C33E-6043-EFA7-7DF06CA2B348}"/>
              </a:ext>
            </a:extLst>
          </p:cNvPr>
          <p:cNvPicPr>
            <a:picLocks noChangeAspect="1"/>
          </p:cNvPicPr>
          <p:nvPr/>
        </p:nvPicPr>
        <p:blipFill>
          <a:blip r:embed="rId2"/>
          <a:stretch>
            <a:fillRect/>
          </a:stretch>
        </p:blipFill>
        <p:spPr>
          <a:xfrm>
            <a:off x="0" y="351939"/>
            <a:ext cx="12192000" cy="6154122"/>
          </a:xfrm>
          <a:prstGeom prst="rect">
            <a:avLst/>
          </a:prstGeom>
        </p:spPr>
      </p:pic>
      <p:sp>
        <p:nvSpPr>
          <p:cNvPr id="5" name="TextBox 4">
            <a:extLst>
              <a:ext uri="{FF2B5EF4-FFF2-40B4-BE49-F238E27FC236}">
                <a16:creationId xmlns:a16="http://schemas.microsoft.com/office/drawing/2014/main" id="{4634BAB8-844A-C46D-BB85-D4490D662920}"/>
              </a:ext>
            </a:extLst>
          </p:cNvPr>
          <p:cNvSpPr txBox="1"/>
          <p:nvPr/>
        </p:nvSpPr>
        <p:spPr>
          <a:xfrm>
            <a:off x="1117313" y="4618977"/>
            <a:ext cx="10954821" cy="1569660"/>
          </a:xfrm>
          <a:prstGeom prst="rect">
            <a:avLst/>
          </a:prstGeom>
          <a:solidFill>
            <a:schemeClr val="accent4">
              <a:lumMod val="20000"/>
              <a:lumOff val="80000"/>
            </a:schemeClr>
          </a:solidFill>
        </p:spPr>
        <p:txBody>
          <a:bodyPr wrap="square">
            <a:spAutoFit/>
          </a:bodyPr>
          <a:lstStyle/>
          <a:p>
            <a:pPr algn="l"/>
            <a:r>
              <a:rPr lang="en-US" sz="2400" b="0" i="0" dirty="0">
                <a:effectLst/>
                <a:latin typeface="OpenSans"/>
              </a:rPr>
              <a:t> Let’s look at open-source tools for data scientists, which are fully integrated and visual. This means no programming knowledge is necessary. </a:t>
            </a:r>
          </a:p>
          <a:p>
            <a:pPr algn="l"/>
            <a:r>
              <a:rPr lang="en-US" sz="2400" b="0" i="0" dirty="0">
                <a:effectLst/>
                <a:latin typeface="OpenSans"/>
              </a:rPr>
              <a:t>The tools support a subset of important tasks that include data integration and transformation, data visualization, and model building.</a:t>
            </a:r>
          </a:p>
        </p:txBody>
      </p:sp>
    </p:spTree>
    <p:extLst>
      <p:ext uri="{BB962C8B-B14F-4D97-AF65-F5344CB8AC3E}">
        <p14:creationId xmlns:p14="http://schemas.microsoft.com/office/powerpoint/2010/main" val="2787006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CEA96-1B80-58B3-868E-4786E3FCE4A4}"/>
              </a:ext>
            </a:extLst>
          </p:cNvPr>
          <p:cNvPicPr>
            <a:picLocks noChangeAspect="1"/>
          </p:cNvPicPr>
          <p:nvPr/>
        </p:nvPicPr>
        <p:blipFill>
          <a:blip r:embed="rId2"/>
          <a:stretch>
            <a:fillRect/>
          </a:stretch>
        </p:blipFill>
        <p:spPr>
          <a:xfrm>
            <a:off x="0" y="92831"/>
            <a:ext cx="7668695" cy="4001058"/>
          </a:xfrm>
          <a:prstGeom prst="rect">
            <a:avLst/>
          </a:prstGeom>
        </p:spPr>
      </p:pic>
      <p:sp>
        <p:nvSpPr>
          <p:cNvPr id="5" name="TextBox 4">
            <a:extLst>
              <a:ext uri="{FF2B5EF4-FFF2-40B4-BE49-F238E27FC236}">
                <a16:creationId xmlns:a16="http://schemas.microsoft.com/office/drawing/2014/main" id="{E7A1EB82-F6FE-6E33-1A93-B053F4233188}"/>
              </a:ext>
            </a:extLst>
          </p:cNvPr>
          <p:cNvSpPr txBox="1"/>
          <p:nvPr/>
        </p:nvSpPr>
        <p:spPr>
          <a:xfrm>
            <a:off x="1862190" y="4093889"/>
            <a:ext cx="7435921" cy="461665"/>
          </a:xfrm>
          <a:prstGeom prst="rect">
            <a:avLst/>
          </a:prstGeom>
          <a:noFill/>
        </p:spPr>
        <p:txBody>
          <a:bodyPr wrap="square">
            <a:spAutoFit/>
          </a:bodyPr>
          <a:lstStyle/>
          <a:p>
            <a:r>
              <a:rPr lang="en-US" sz="2400" b="0" i="0" dirty="0">
                <a:effectLst/>
                <a:latin typeface="Source Sans Pro" panose="020B0503030403020204" pitchFamily="34" charset="0"/>
              </a:rPr>
              <a:t>KNIME originated from the University of Konstanz in 2004</a:t>
            </a:r>
            <a:endParaRPr lang="en-150" sz="2400" dirty="0"/>
          </a:p>
        </p:txBody>
      </p:sp>
    </p:spTree>
    <p:extLst>
      <p:ext uri="{BB962C8B-B14F-4D97-AF65-F5344CB8AC3E}">
        <p14:creationId xmlns:p14="http://schemas.microsoft.com/office/powerpoint/2010/main" val="287927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43630-3FA7-B214-8041-DEFE9DFD0493}"/>
              </a:ext>
            </a:extLst>
          </p:cNvPr>
          <p:cNvPicPr>
            <a:picLocks noChangeAspect="1"/>
          </p:cNvPicPr>
          <p:nvPr/>
        </p:nvPicPr>
        <p:blipFill>
          <a:blip r:embed="rId2"/>
          <a:stretch>
            <a:fillRect/>
          </a:stretch>
        </p:blipFill>
        <p:spPr>
          <a:xfrm>
            <a:off x="0" y="339564"/>
            <a:ext cx="12192000" cy="6178871"/>
          </a:xfrm>
          <a:prstGeom prst="rect">
            <a:avLst/>
          </a:prstGeom>
        </p:spPr>
      </p:pic>
      <p:sp>
        <p:nvSpPr>
          <p:cNvPr id="5" name="TextBox 4">
            <a:extLst>
              <a:ext uri="{FF2B5EF4-FFF2-40B4-BE49-F238E27FC236}">
                <a16:creationId xmlns:a16="http://schemas.microsoft.com/office/drawing/2014/main" id="{1E922A0A-4F8D-0DC7-9348-AEC9D1AA8B71}"/>
              </a:ext>
            </a:extLst>
          </p:cNvPr>
          <p:cNvSpPr txBox="1"/>
          <p:nvPr/>
        </p:nvSpPr>
        <p:spPr>
          <a:xfrm>
            <a:off x="-1" y="5380672"/>
            <a:ext cx="8959065" cy="1569660"/>
          </a:xfrm>
          <a:prstGeom prst="rect">
            <a:avLst/>
          </a:prstGeom>
          <a:solidFill>
            <a:schemeClr val="accent4">
              <a:lumMod val="20000"/>
              <a:lumOff val="80000"/>
            </a:schemeClr>
          </a:solidFill>
        </p:spPr>
        <p:txBody>
          <a:bodyPr wrap="square">
            <a:spAutoFit/>
          </a:bodyPr>
          <a:lstStyle/>
          <a:p>
            <a:pPr algn="l"/>
            <a:r>
              <a:rPr lang="en-US" sz="2400" b="0" i="0" dirty="0">
                <a:effectLst/>
                <a:latin typeface="OpenSans"/>
              </a:rPr>
              <a:t>As you can see, KNIME has a visual user interface with drag-and-drop capabilities. It has built-in visualization capabilities. In addition, </a:t>
            </a:r>
          </a:p>
          <a:p>
            <a:pPr algn="l"/>
            <a:r>
              <a:rPr lang="en-US" sz="2400" b="0" i="0" dirty="0">
                <a:effectLst/>
                <a:latin typeface="OpenSans"/>
              </a:rPr>
              <a:t>it can be extended by programming in R and Python and even has connectors to Apache Spark</a:t>
            </a:r>
          </a:p>
        </p:txBody>
      </p:sp>
    </p:spTree>
    <p:extLst>
      <p:ext uri="{BB962C8B-B14F-4D97-AF65-F5344CB8AC3E}">
        <p14:creationId xmlns:p14="http://schemas.microsoft.com/office/powerpoint/2010/main" val="1215039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70AC60-B917-3B7C-F352-C79F10287F7B}"/>
              </a:ext>
            </a:extLst>
          </p:cNvPr>
          <p:cNvPicPr>
            <a:picLocks noChangeAspect="1"/>
          </p:cNvPicPr>
          <p:nvPr/>
        </p:nvPicPr>
        <p:blipFill>
          <a:blip r:embed="rId2"/>
          <a:stretch>
            <a:fillRect/>
          </a:stretch>
        </p:blipFill>
        <p:spPr>
          <a:xfrm>
            <a:off x="107851" y="0"/>
            <a:ext cx="8811855" cy="4391638"/>
          </a:xfrm>
          <a:prstGeom prst="rect">
            <a:avLst/>
          </a:prstGeom>
        </p:spPr>
      </p:pic>
      <p:sp>
        <p:nvSpPr>
          <p:cNvPr id="5" name="TextBox 4">
            <a:extLst>
              <a:ext uri="{FF2B5EF4-FFF2-40B4-BE49-F238E27FC236}">
                <a16:creationId xmlns:a16="http://schemas.microsoft.com/office/drawing/2014/main" id="{144B08CB-6FF3-59D9-EF2A-BF7E2AD4DEC6}"/>
              </a:ext>
            </a:extLst>
          </p:cNvPr>
          <p:cNvSpPr txBox="1"/>
          <p:nvPr/>
        </p:nvSpPr>
        <p:spPr>
          <a:xfrm>
            <a:off x="2101920" y="4772817"/>
            <a:ext cx="7021532" cy="830997"/>
          </a:xfrm>
          <a:prstGeom prst="rect">
            <a:avLst/>
          </a:prstGeom>
          <a:noFill/>
        </p:spPr>
        <p:txBody>
          <a:bodyPr wrap="square">
            <a:spAutoFit/>
          </a:bodyPr>
          <a:lstStyle/>
          <a:p>
            <a:pPr algn="l"/>
            <a:r>
              <a:rPr lang="en-US" sz="2400" b="0" i="0" dirty="0">
                <a:effectLst/>
                <a:latin typeface="OpenSans"/>
              </a:rPr>
              <a:t>Orange is another representative of this group of tools. It is less flexible than KNIME but is easier to use.</a:t>
            </a:r>
          </a:p>
        </p:txBody>
      </p:sp>
    </p:spTree>
    <p:extLst>
      <p:ext uri="{BB962C8B-B14F-4D97-AF65-F5344CB8AC3E}">
        <p14:creationId xmlns:p14="http://schemas.microsoft.com/office/powerpoint/2010/main" val="1052999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8E472E-B2AF-464A-398A-0D1E55A2F442}"/>
              </a:ext>
            </a:extLst>
          </p:cNvPr>
          <p:cNvPicPr>
            <a:picLocks noChangeAspect="1"/>
          </p:cNvPicPr>
          <p:nvPr/>
        </p:nvPicPr>
        <p:blipFill>
          <a:blip r:embed="rId2"/>
          <a:stretch>
            <a:fillRect/>
          </a:stretch>
        </p:blipFill>
        <p:spPr>
          <a:xfrm>
            <a:off x="291533" y="160928"/>
            <a:ext cx="10422748" cy="5890551"/>
          </a:xfrm>
          <a:prstGeom prst="rect">
            <a:avLst/>
          </a:prstGeom>
        </p:spPr>
      </p:pic>
    </p:spTree>
    <p:extLst>
      <p:ext uri="{BB962C8B-B14F-4D97-AF65-F5344CB8AC3E}">
        <p14:creationId xmlns:p14="http://schemas.microsoft.com/office/powerpoint/2010/main" val="2813055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BC875-1B11-F169-F84C-BCF01038FD83}"/>
              </a:ext>
            </a:extLst>
          </p:cNvPr>
          <p:cNvPicPr>
            <a:picLocks noChangeAspect="1"/>
          </p:cNvPicPr>
          <p:nvPr/>
        </p:nvPicPr>
        <p:blipFill>
          <a:blip r:embed="rId2"/>
          <a:stretch>
            <a:fillRect/>
          </a:stretch>
        </p:blipFill>
        <p:spPr>
          <a:xfrm>
            <a:off x="224135" y="226032"/>
            <a:ext cx="11610935" cy="5691883"/>
          </a:xfrm>
          <a:prstGeom prst="rect">
            <a:avLst/>
          </a:prstGeom>
        </p:spPr>
      </p:pic>
    </p:spTree>
    <p:extLst>
      <p:ext uri="{BB962C8B-B14F-4D97-AF65-F5344CB8AC3E}">
        <p14:creationId xmlns:p14="http://schemas.microsoft.com/office/powerpoint/2010/main" val="181494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81618-ABF6-5E30-D67D-8E5C71315545}"/>
              </a:ext>
            </a:extLst>
          </p:cNvPr>
          <p:cNvPicPr>
            <a:picLocks noChangeAspect="1"/>
          </p:cNvPicPr>
          <p:nvPr/>
        </p:nvPicPr>
        <p:blipFill>
          <a:blip r:embed="rId2"/>
          <a:stretch>
            <a:fillRect/>
          </a:stretch>
        </p:blipFill>
        <p:spPr>
          <a:xfrm>
            <a:off x="1337598" y="1233181"/>
            <a:ext cx="9516803" cy="4391638"/>
          </a:xfrm>
          <a:prstGeom prst="rect">
            <a:avLst/>
          </a:prstGeom>
        </p:spPr>
      </p:pic>
    </p:spTree>
    <p:extLst>
      <p:ext uri="{BB962C8B-B14F-4D97-AF65-F5344CB8AC3E}">
        <p14:creationId xmlns:p14="http://schemas.microsoft.com/office/powerpoint/2010/main" val="3834398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880B5-E87E-5568-D244-2E1478FA8ED5}"/>
              </a:ext>
            </a:extLst>
          </p:cNvPr>
          <p:cNvSpPr txBox="1"/>
          <p:nvPr/>
        </p:nvSpPr>
        <p:spPr>
          <a:xfrm>
            <a:off x="1394717" y="961508"/>
            <a:ext cx="6097712" cy="1477328"/>
          </a:xfrm>
          <a:prstGeom prst="rect">
            <a:avLst/>
          </a:prstGeom>
          <a:noFill/>
        </p:spPr>
        <p:txBody>
          <a:bodyPr wrap="square">
            <a:spAutoFit/>
          </a:bodyPr>
          <a:lstStyle/>
          <a:p>
            <a:r>
              <a:rPr lang="en-150" dirty="0">
                <a:hlinkClick r:id="rId2"/>
              </a:rPr>
              <a:t>https://cf-courses-data.s3.us.cloud-object-storage.appdomain.cloud/IBM-DS0130EN-SkillsNetwork/storyline/Open%20Source%20Tools/story.html?origin=www.coursera.org</a:t>
            </a:r>
            <a:endParaRPr lang="en-US" dirty="0"/>
          </a:p>
          <a:p>
            <a:endParaRPr lang="en-150" dirty="0"/>
          </a:p>
        </p:txBody>
      </p:sp>
      <p:sp>
        <p:nvSpPr>
          <p:cNvPr id="5" name="TextBox 4">
            <a:extLst>
              <a:ext uri="{FF2B5EF4-FFF2-40B4-BE49-F238E27FC236}">
                <a16:creationId xmlns:a16="http://schemas.microsoft.com/office/drawing/2014/main" id="{500CFC41-EB71-DD1E-FFA7-01DD468EA1C5}"/>
              </a:ext>
            </a:extLst>
          </p:cNvPr>
          <p:cNvSpPr txBox="1"/>
          <p:nvPr/>
        </p:nvSpPr>
        <p:spPr>
          <a:xfrm>
            <a:off x="3048856" y="2692904"/>
            <a:ext cx="6097712" cy="646331"/>
          </a:xfrm>
          <a:prstGeom prst="rect">
            <a:avLst/>
          </a:prstGeom>
          <a:noFill/>
        </p:spPr>
        <p:txBody>
          <a:bodyPr wrap="square">
            <a:spAutoFit/>
          </a:bodyPr>
          <a:lstStyle/>
          <a:p>
            <a:r>
              <a:rPr lang="en-US" dirty="0"/>
              <a:t>Test Your knowledge </a:t>
            </a:r>
          </a:p>
          <a:p>
            <a:endParaRPr lang="en-150" dirty="0"/>
          </a:p>
        </p:txBody>
      </p:sp>
    </p:spTree>
    <p:extLst>
      <p:ext uri="{BB962C8B-B14F-4D97-AF65-F5344CB8AC3E}">
        <p14:creationId xmlns:p14="http://schemas.microsoft.com/office/powerpoint/2010/main" val="2918577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77F88-CA88-D5CC-B755-E7EAB13B8109}"/>
              </a:ext>
            </a:extLst>
          </p:cNvPr>
          <p:cNvPicPr>
            <a:picLocks noChangeAspect="1"/>
          </p:cNvPicPr>
          <p:nvPr/>
        </p:nvPicPr>
        <p:blipFill>
          <a:blip r:embed="rId2"/>
          <a:stretch>
            <a:fillRect/>
          </a:stretch>
        </p:blipFill>
        <p:spPr>
          <a:xfrm>
            <a:off x="0" y="380035"/>
            <a:ext cx="5924304" cy="2866598"/>
          </a:xfrm>
          <a:prstGeom prst="rect">
            <a:avLst/>
          </a:prstGeom>
        </p:spPr>
      </p:pic>
      <p:pic>
        <p:nvPicPr>
          <p:cNvPr id="5" name="Picture 4">
            <a:extLst>
              <a:ext uri="{FF2B5EF4-FFF2-40B4-BE49-F238E27FC236}">
                <a16:creationId xmlns:a16="http://schemas.microsoft.com/office/drawing/2014/main" id="{24B11CC7-0E20-5B82-59EE-3913063445C8}"/>
              </a:ext>
            </a:extLst>
          </p:cNvPr>
          <p:cNvPicPr>
            <a:picLocks noChangeAspect="1"/>
          </p:cNvPicPr>
          <p:nvPr/>
        </p:nvPicPr>
        <p:blipFill>
          <a:blip r:embed="rId3"/>
          <a:stretch>
            <a:fillRect/>
          </a:stretch>
        </p:blipFill>
        <p:spPr>
          <a:xfrm>
            <a:off x="2982649" y="2106202"/>
            <a:ext cx="6917351" cy="3878603"/>
          </a:xfrm>
          <a:prstGeom prst="rect">
            <a:avLst/>
          </a:prstGeom>
        </p:spPr>
      </p:pic>
    </p:spTree>
    <p:extLst>
      <p:ext uri="{BB962C8B-B14F-4D97-AF65-F5344CB8AC3E}">
        <p14:creationId xmlns:p14="http://schemas.microsoft.com/office/powerpoint/2010/main" val="33788236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12642-4D18-AB73-44E9-BAE658491DE7}"/>
              </a:ext>
            </a:extLst>
          </p:cNvPr>
          <p:cNvPicPr>
            <a:picLocks noChangeAspect="1"/>
          </p:cNvPicPr>
          <p:nvPr/>
        </p:nvPicPr>
        <p:blipFill>
          <a:blip r:embed="rId2"/>
          <a:stretch>
            <a:fillRect/>
          </a:stretch>
        </p:blipFill>
        <p:spPr>
          <a:xfrm>
            <a:off x="352214" y="586070"/>
            <a:ext cx="11487572" cy="5116087"/>
          </a:xfrm>
          <a:prstGeom prst="rect">
            <a:avLst/>
          </a:prstGeom>
        </p:spPr>
      </p:pic>
    </p:spTree>
    <p:extLst>
      <p:ext uri="{BB962C8B-B14F-4D97-AF65-F5344CB8AC3E}">
        <p14:creationId xmlns:p14="http://schemas.microsoft.com/office/powerpoint/2010/main" val="3140649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10C3A9-E478-17AC-B958-4045C31637FF}"/>
              </a:ext>
            </a:extLst>
          </p:cNvPr>
          <p:cNvSpPr txBox="1"/>
          <p:nvPr/>
        </p:nvSpPr>
        <p:spPr>
          <a:xfrm>
            <a:off x="1312522" y="1172733"/>
            <a:ext cx="9259585" cy="2308324"/>
          </a:xfrm>
          <a:prstGeom prst="rect">
            <a:avLst/>
          </a:prstGeom>
          <a:noFill/>
        </p:spPr>
        <p:txBody>
          <a:bodyPr wrap="square">
            <a:spAutoFit/>
          </a:bodyPr>
          <a:lstStyle/>
          <a:p>
            <a:pPr algn="l"/>
            <a:r>
              <a:rPr lang="en-US" sz="2400" b="0" i="0" dirty="0">
                <a:effectLst/>
                <a:latin typeface="OpenSans"/>
              </a:rPr>
              <a:t>Let’s again look at the overview of different tool categories. </a:t>
            </a:r>
          </a:p>
          <a:p>
            <a:pPr algn="l"/>
            <a:r>
              <a:rPr lang="en-US" sz="2400" b="0" i="0" dirty="0">
                <a:effectLst/>
                <a:latin typeface="OpenSans"/>
              </a:rPr>
              <a:t>Since cloud products are a newer species, they follow the trend of having multiple tasks integrated in tools. </a:t>
            </a:r>
          </a:p>
          <a:p>
            <a:pPr algn="l"/>
            <a:endParaRPr lang="en-US" sz="2400" b="0" i="0" dirty="0">
              <a:effectLst/>
              <a:latin typeface="OpenSans"/>
            </a:endParaRPr>
          </a:p>
          <a:p>
            <a:pPr algn="l"/>
            <a:r>
              <a:rPr lang="en-US" sz="2400" b="0" i="0" dirty="0">
                <a:effectLst/>
                <a:latin typeface="OpenSans"/>
              </a:rPr>
              <a:t>This integration is applicable for the tasks marked green in the diagram. </a:t>
            </a:r>
          </a:p>
          <a:p>
            <a:pPr algn="l"/>
            <a:endParaRPr lang="en-US" sz="2400" b="0" i="0" dirty="0">
              <a:effectLst/>
              <a:latin typeface="OpenSans"/>
            </a:endParaRPr>
          </a:p>
        </p:txBody>
      </p:sp>
    </p:spTree>
    <p:extLst>
      <p:ext uri="{BB962C8B-B14F-4D97-AF65-F5344CB8AC3E}">
        <p14:creationId xmlns:p14="http://schemas.microsoft.com/office/powerpoint/2010/main" val="3345146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5C993-D630-47D1-C8BB-4E2949042772}"/>
              </a:ext>
            </a:extLst>
          </p:cNvPr>
          <p:cNvPicPr>
            <a:picLocks noChangeAspect="1"/>
          </p:cNvPicPr>
          <p:nvPr/>
        </p:nvPicPr>
        <p:blipFill>
          <a:blip r:embed="rId2"/>
          <a:stretch>
            <a:fillRect/>
          </a:stretch>
        </p:blipFill>
        <p:spPr>
          <a:xfrm>
            <a:off x="805355" y="693966"/>
            <a:ext cx="10148515" cy="5080110"/>
          </a:xfrm>
          <a:prstGeom prst="rect">
            <a:avLst/>
          </a:prstGeom>
        </p:spPr>
      </p:pic>
    </p:spTree>
    <p:extLst>
      <p:ext uri="{BB962C8B-B14F-4D97-AF65-F5344CB8AC3E}">
        <p14:creationId xmlns:p14="http://schemas.microsoft.com/office/powerpoint/2010/main" val="3925710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254495-E7AB-C27A-48A5-643042F62A54}"/>
              </a:ext>
            </a:extLst>
          </p:cNvPr>
          <p:cNvPicPr>
            <a:picLocks noChangeAspect="1"/>
          </p:cNvPicPr>
          <p:nvPr/>
        </p:nvPicPr>
        <p:blipFill>
          <a:blip r:embed="rId2"/>
          <a:stretch>
            <a:fillRect/>
          </a:stretch>
        </p:blipFill>
        <p:spPr>
          <a:xfrm>
            <a:off x="1737704" y="1109339"/>
            <a:ext cx="8716591" cy="4639322"/>
          </a:xfrm>
          <a:prstGeom prst="rect">
            <a:avLst/>
          </a:prstGeom>
        </p:spPr>
      </p:pic>
    </p:spTree>
    <p:extLst>
      <p:ext uri="{BB962C8B-B14F-4D97-AF65-F5344CB8AC3E}">
        <p14:creationId xmlns:p14="http://schemas.microsoft.com/office/powerpoint/2010/main" val="495160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C8A3FB-FDDB-7974-A271-81F4C32768BA}"/>
              </a:ext>
            </a:extLst>
          </p:cNvPr>
          <p:cNvPicPr>
            <a:picLocks noChangeAspect="1"/>
          </p:cNvPicPr>
          <p:nvPr/>
        </p:nvPicPr>
        <p:blipFill>
          <a:blip r:embed="rId2"/>
          <a:stretch>
            <a:fillRect/>
          </a:stretch>
        </p:blipFill>
        <p:spPr>
          <a:xfrm>
            <a:off x="1747230" y="1156970"/>
            <a:ext cx="8697539" cy="4544059"/>
          </a:xfrm>
          <a:prstGeom prst="rect">
            <a:avLst/>
          </a:prstGeom>
        </p:spPr>
      </p:pic>
    </p:spTree>
    <p:extLst>
      <p:ext uri="{BB962C8B-B14F-4D97-AF65-F5344CB8AC3E}">
        <p14:creationId xmlns:p14="http://schemas.microsoft.com/office/powerpoint/2010/main" val="37825474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708ECC-F39A-7E7E-E91F-1AB5FC28B705}"/>
              </a:ext>
            </a:extLst>
          </p:cNvPr>
          <p:cNvPicPr>
            <a:picLocks noChangeAspect="1"/>
          </p:cNvPicPr>
          <p:nvPr/>
        </p:nvPicPr>
        <p:blipFill>
          <a:blip r:embed="rId2"/>
          <a:stretch>
            <a:fillRect/>
          </a:stretch>
        </p:blipFill>
        <p:spPr>
          <a:xfrm>
            <a:off x="1613862" y="1071233"/>
            <a:ext cx="8964276" cy="4715533"/>
          </a:xfrm>
          <a:prstGeom prst="rect">
            <a:avLst/>
          </a:prstGeom>
        </p:spPr>
      </p:pic>
    </p:spTree>
    <p:extLst>
      <p:ext uri="{BB962C8B-B14F-4D97-AF65-F5344CB8AC3E}">
        <p14:creationId xmlns:p14="http://schemas.microsoft.com/office/powerpoint/2010/main" val="33179932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AE604-CAE4-D223-9882-B28237509A14}"/>
              </a:ext>
            </a:extLst>
          </p:cNvPr>
          <p:cNvSpPr txBox="1"/>
          <p:nvPr/>
        </p:nvSpPr>
        <p:spPr>
          <a:xfrm>
            <a:off x="172091" y="279283"/>
            <a:ext cx="11499351" cy="2308324"/>
          </a:xfrm>
          <a:prstGeom prst="rect">
            <a:avLst/>
          </a:prstGeom>
          <a:noFill/>
        </p:spPr>
        <p:txBody>
          <a:bodyPr wrap="square">
            <a:spAutoFit/>
          </a:bodyPr>
          <a:lstStyle/>
          <a:p>
            <a:pPr algn="l"/>
            <a:r>
              <a:rPr lang="en-US" sz="2400" b="0" i="0" dirty="0">
                <a:effectLst/>
                <a:latin typeface="OpenSans"/>
              </a:rPr>
              <a:t>another example is H2O Driverless AI. </a:t>
            </a:r>
          </a:p>
          <a:p>
            <a:pPr algn="l"/>
            <a:r>
              <a:rPr lang="en-US" sz="2400" b="0" i="0" dirty="0">
                <a:effectLst/>
                <a:latin typeface="OpenSans"/>
              </a:rPr>
              <a:t>Although it is a product you download and install, there exists a one-click deployment </a:t>
            </a:r>
          </a:p>
          <a:p>
            <a:pPr algn="l"/>
            <a:r>
              <a:rPr lang="en-US" sz="2400" b="0" i="0" dirty="0">
                <a:effectLst/>
                <a:latin typeface="OpenSans"/>
              </a:rPr>
              <a:t>for the standard cloud service providers. </a:t>
            </a:r>
          </a:p>
          <a:p>
            <a:pPr algn="l"/>
            <a:r>
              <a:rPr lang="en-US" sz="2400" b="0" i="0" dirty="0">
                <a:effectLst/>
                <a:latin typeface="OpenSans"/>
              </a:rPr>
              <a:t>Since the cloud provider does not do operations and maintenance, as with Watson Studio, Open Scale, and Azure Machine Learning, this delivery model should be distinct from Platform or Software as a service - PaaS or SaaS.</a:t>
            </a:r>
          </a:p>
        </p:txBody>
      </p:sp>
    </p:spTree>
    <p:extLst>
      <p:ext uri="{BB962C8B-B14F-4D97-AF65-F5344CB8AC3E}">
        <p14:creationId xmlns:p14="http://schemas.microsoft.com/office/powerpoint/2010/main" val="23585798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61238-E63E-3CD8-7D77-4154AEFC954B}"/>
              </a:ext>
            </a:extLst>
          </p:cNvPr>
          <p:cNvPicPr>
            <a:picLocks noChangeAspect="1"/>
          </p:cNvPicPr>
          <p:nvPr/>
        </p:nvPicPr>
        <p:blipFill>
          <a:blip r:embed="rId2"/>
          <a:stretch>
            <a:fillRect/>
          </a:stretch>
        </p:blipFill>
        <p:spPr>
          <a:xfrm>
            <a:off x="1761520" y="1414181"/>
            <a:ext cx="8668960" cy="4029637"/>
          </a:xfrm>
          <a:prstGeom prst="rect">
            <a:avLst/>
          </a:prstGeom>
        </p:spPr>
      </p:pic>
    </p:spTree>
    <p:extLst>
      <p:ext uri="{BB962C8B-B14F-4D97-AF65-F5344CB8AC3E}">
        <p14:creationId xmlns:p14="http://schemas.microsoft.com/office/powerpoint/2010/main" val="745134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F41251-4DEB-D7ED-144F-CB6624BD6AC7}"/>
              </a:ext>
            </a:extLst>
          </p:cNvPr>
          <p:cNvPicPr>
            <a:picLocks noChangeAspect="1"/>
          </p:cNvPicPr>
          <p:nvPr/>
        </p:nvPicPr>
        <p:blipFill>
          <a:blip r:embed="rId2"/>
          <a:stretch>
            <a:fillRect/>
          </a:stretch>
        </p:blipFill>
        <p:spPr>
          <a:xfrm>
            <a:off x="1194703" y="1147444"/>
            <a:ext cx="9802593" cy="4563112"/>
          </a:xfrm>
          <a:prstGeom prst="rect">
            <a:avLst/>
          </a:prstGeom>
        </p:spPr>
      </p:pic>
    </p:spTree>
    <p:extLst>
      <p:ext uri="{BB962C8B-B14F-4D97-AF65-F5344CB8AC3E}">
        <p14:creationId xmlns:p14="http://schemas.microsoft.com/office/powerpoint/2010/main" val="42910101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69334-4F0C-5C25-882C-E9869DB3C5F4}"/>
              </a:ext>
            </a:extLst>
          </p:cNvPr>
          <p:cNvPicPr>
            <a:picLocks noChangeAspect="1"/>
          </p:cNvPicPr>
          <p:nvPr/>
        </p:nvPicPr>
        <p:blipFill>
          <a:blip r:embed="rId2"/>
          <a:stretch>
            <a:fillRect/>
          </a:stretch>
        </p:blipFill>
        <p:spPr>
          <a:xfrm>
            <a:off x="0" y="821481"/>
            <a:ext cx="12192000" cy="5215038"/>
          </a:xfrm>
          <a:prstGeom prst="rect">
            <a:avLst/>
          </a:prstGeom>
        </p:spPr>
      </p:pic>
    </p:spTree>
    <p:extLst>
      <p:ext uri="{BB962C8B-B14F-4D97-AF65-F5344CB8AC3E}">
        <p14:creationId xmlns:p14="http://schemas.microsoft.com/office/powerpoint/2010/main" val="64735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9711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51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203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8579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726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05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5973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13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86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B0777-5750-3D61-21CF-CBB30B0CF873}"/>
              </a:ext>
            </a:extLst>
          </p:cNvPr>
          <p:cNvPicPr>
            <a:picLocks noChangeAspect="1"/>
          </p:cNvPicPr>
          <p:nvPr/>
        </p:nvPicPr>
        <p:blipFill>
          <a:blip r:embed="rId2"/>
          <a:stretch>
            <a:fillRect/>
          </a:stretch>
        </p:blipFill>
        <p:spPr>
          <a:xfrm>
            <a:off x="784482" y="602685"/>
            <a:ext cx="9742004" cy="1581371"/>
          </a:xfrm>
          <a:prstGeom prst="rect">
            <a:avLst/>
          </a:prstGeom>
        </p:spPr>
      </p:pic>
      <p:pic>
        <p:nvPicPr>
          <p:cNvPr id="5" name="Picture 4">
            <a:extLst>
              <a:ext uri="{FF2B5EF4-FFF2-40B4-BE49-F238E27FC236}">
                <a16:creationId xmlns:a16="http://schemas.microsoft.com/office/drawing/2014/main" id="{BE03E33C-F11E-2179-614A-B2C947CD2382}"/>
              </a:ext>
            </a:extLst>
          </p:cNvPr>
          <p:cNvPicPr>
            <a:picLocks noChangeAspect="1"/>
          </p:cNvPicPr>
          <p:nvPr/>
        </p:nvPicPr>
        <p:blipFill>
          <a:blip r:embed="rId3"/>
          <a:stretch>
            <a:fillRect/>
          </a:stretch>
        </p:blipFill>
        <p:spPr>
          <a:xfrm>
            <a:off x="784482" y="2184056"/>
            <a:ext cx="9878804" cy="3943900"/>
          </a:xfrm>
          <a:prstGeom prst="rect">
            <a:avLst/>
          </a:prstGeom>
        </p:spPr>
      </p:pic>
    </p:spTree>
    <p:extLst>
      <p:ext uri="{BB962C8B-B14F-4D97-AF65-F5344CB8AC3E}">
        <p14:creationId xmlns:p14="http://schemas.microsoft.com/office/powerpoint/2010/main" val="310031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2186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520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976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2365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020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976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433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1345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305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05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2013 - 2022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1793</TotalTime>
  <Words>2860</Words>
  <Application>Microsoft Office PowerPoint</Application>
  <PresentationFormat>Widescreen</PresentationFormat>
  <Paragraphs>248</Paragraphs>
  <Slides>122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122</vt:i4>
      </vt:variant>
    </vt:vector>
  </HeadingPairs>
  <TitlesOfParts>
    <vt:vector size="131" baseType="lpstr">
      <vt:lpstr>Aptos</vt:lpstr>
      <vt:lpstr>Aptos Display</vt:lpstr>
      <vt:lpstr>Arial</vt:lpstr>
      <vt:lpstr>Calibri</vt:lpstr>
      <vt:lpstr>OpenSans</vt:lpstr>
      <vt:lpstr>Source Sans Pro</vt:lpstr>
      <vt:lpstr>unset</vt:lpstr>
      <vt:lpstr>var(--cds-font-family-source-sans-pro)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Laith Rasheed</dc:creator>
  <cp:lastModifiedBy>Laith Rasheed</cp:lastModifiedBy>
  <cp:revision>7</cp:revision>
  <dcterms:created xsi:type="dcterms:W3CDTF">2024-09-27T04:28:10Z</dcterms:created>
  <dcterms:modified xsi:type="dcterms:W3CDTF">2024-09-30T11:57:29Z</dcterms:modified>
</cp:coreProperties>
</file>